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0" r:id="rId3"/>
    <p:sldId id="258" r:id="rId4"/>
    <p:sldId id="260" r:id="rId5"/>
    <p:sldId id="261" r:id="rId6"/>
    <p:sldId id="262" r:id="rId7"/>
    <p:sldId id="263" r:id="rId8"/>
    <p:sldId id="264" r:id="rId9"/>
    <p:sldId id="265" r:id="rId10"/>
    <p:sldId id="266" r:id="rId11"/>
    <p:sldId id="267" r:id="rId12"/>
    <p:sldId id="268" r:id="rId13"/>
    <p:sldId id="259" r:id="rId14"/>
    <p:sldId id="269" r:id="rId15"/>
    <p:sldId id="271" r:id="rId16"/>
    <p:sldId id="272" r:id="rId17"/>
    <p:sldId id="273" r:id="rId18"/>
    <p:sldId id="274" r:id="rId19"/>
    <p:sldId id="275" r:id="rId20"/>
    <p:sldId id="276" r:id="rId21"/>
    <p:sldId id="277" r:id="rId22"/>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1895" autoAdjust="0"/>
  </p:normalViewPr>
  <p:slideViewPr>
    <p:cSldViewPr snapToGrid="0">
      <p:cViewPr varScale="1">
        <p:scale>
          <a:sx n="42" d="100"/>
          <a:sy n="42" d="100"/>
        </p:scale>
        <p:origin x="225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205B8-E80E-4EE8-8A9E-5325E5CB435D}" type="datetimeFigureOut">
              <a:rPr lang="es-EC" smtClean="0"/>
              <a:t>1/9/2025</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B2962-9EE2-4360-B7CC-FB6FA3883AA2}" type="slidenum">
              <a:rPr lang="es-EC" smtClean="0"/>
              <a:t>‹Nº›</a:t>
            </a:fld>
            <a:endParaRPr lang="es-EC"/>
          </a:p>
        </p:txBody>
      </p:sp>
    </p:spTree>
    <p:extLst>
      <p:ext uri="{BB962C8B-B14F-4D97-AF65-F5344CB8AC3E}">
        <p14:creationId xmlns:p14="http://schemas.microsoft.com/office/powerpoint/2010/main" val="298875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veritas.com/information-center/the-seven-most-common-types-of-data-breaches-and-how-they-affect-your-business?utm_source=chatgpt.com" TargetMode="External"/><Relationship Id="rId3" Type="http://schemas.openxmlformats.org/officeDocument/2006/relationships/hyperlink" Target="https://pmc.ncbi.nlm.nih.gov/articles/PMC7349636/?utm_source=chatgpt.com" TargetMode="External"/><Relationship Id="rId7" Type="http://schemas.openxmlformats.org/officeDocument/2006/relationships/hyperlink" Target="https://deepstrike.io/blog/data-breach-statistics-2025?utm_source=chatgpt.co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breachsense.com/breaches/?utm_source=chatgpt.com" TargetMode="External"/><Relationship Id="rId5" Type="http://schemas.openxmlformats.org/officeDocument/2006/relationships/hyperlink" Target="https://apnews.com/article/3ae6420a90b546e525b5f04ed6326453?utm_source=chatgpt.com" TargetMode="External"/><Relationship Id="rId4" Type="http://schemas.openxmlformats.org/officeDocument/2006/relationships/hyperlink" Target="https://www.itgovernance.co.uk/blog/global-data-breaches-and-cyber-attacks-in-july-2025?utm_source=chatgpt.com" TargetMode="External"/><Relationship Id="rId9" Type="http://schemas.openxmlformats.org/officeDocument/2006/relationships/hyperlink" Target="https://en.wikipedia.org/wiki/Data_breach?utm_source=chatgpt.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Visual:</a:t>
            </a:r>
            <a:r>
              <a:rPr lang="es-ES" dirty="0"/>
              <a:t> Imagen futurista de seguridad digital (escudo, candado, red global).</a:t>
            </a:r>
            <a:br>
              <a:rPr lang="es-ES" dirty="0"/>
            </a:br>
            <a:r>
              <a:rPr lang="es-ES" b="1" dirty="0"/>
              <a:t>Notas de orador:</a:t>
            </a:r>
            <a:r>
              <a:rPr lang="es-ES" dirty="0"/>
              <a:t> Dar la bienvenida, explicar que la clase se dividirá en dos bloques complementarios.</a:t>
            </a:r>
          </a:p>
          <a:p>
            <a:endParaRPr lang="es-EC" dirty="0"/>
          </a:p>
          <a:p>
            <a:r>
              <a:rPr lang="es-ES" b="1" dirty="0"/>
              <a:t>Guion:</a:t>
            </a:r>
            <a:br>
              <a:rPr lang="es-ES" dirty="0"/>
            </a:br>
            <a:r>
              <a:rPr lang="es-ES" dirty="0"/>
              <a:t>“Bienvenidos al desarrollo de este nuevo tema: </a:t>
            </a:r>
            <a:r>
              <a:rPr lang="es-ES" i="1" dirty="0"/>
              <a:t>Principales amenazas y su evolución</a:t>
            </a:r>
            <a:r>
              <a:rPr lang="es-ES" dirty="0"/>
              <a:t>.</a:t>
            </a:r>
            <a:br>
              <a:rPr lang="es-ES" dirty="0"/>
            </a:br>
            <a:r>
              <a:rPr lang="es-ES" dirty="0"/>
              <a:t>En esta sección vamos a recorrer cómo han cambiado las amenazas en el mundo digital desde los primeros virus en los 90 hasta los ataques híbridos actuales que combinan crimen organizado, inteligencia artificial y geopolítica.</a:t>
            </a:r>
            <a:br>
              <a:rPr lang="es-ES" dirty="0"/>
            </a:br>
            <a:r>
              <a:rPr lang="es-ES" dirty="0"/>
              <a:t>El objetivo es que podamos diferenciar amenazas tradicionales de emergentes, analizar casos reales y, sobre todo, comprender por qué debemos anticiparnos a lo que viene.”</a:t>
            </a:r>
          </a:p>
          <a:p>
            <a:r>
              <a:rPr lang="es-ES" b="1" dirty="0"/>
              <a:t>Pregunta detonante:</a:t>
            </a:r>
            <a:r>
              <a:rPr lang="es-ES" dirty="0"/>
              <a:t> </a:t>
            </a:r>
            <a:r>
              <a:rPr lang="es-ES" i="1" dirty="0"/>
              <a:t>¿Cuál fue la primera amenaza informática que recuerdan haber escuchado en los medios o en su experiencia personal?</a:t>
            </a:r>
            <a:endParaRPr lang="es-ES"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a:t>
            </a:fld>
            <a:endParaRPr lang="es-EC"/>
          </a:p>
        </p:txBody>
      </p:sp>
    </p:spTree>
    <p:extLst>
      <p:ext uri="{BB962C8B-B14F-4D97-AF65-F5344CB8AC3E}">
        <p14:creationId xmlns:p14="http://schemas.microsoft.com/office/powerpoint/2010/main" val="3749835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Icono de un escudo con engranajes (resiliencia).</a:t>
            </a:r>
            <a:br>
              <a:rPr lang="es-ES" dirty="0"/>
            </a:br>
            <a:r>
              <a:rPr lang="es-ES" b="1" dirty="0"/>
              <a:t>Notas de orador:</a:t>
            </a:r>
            <a:r>
              <a:rPr lang="es-ES" dirty="0"/>
              <a:t> Cierre con frase:</a:t>
            </a:r>
          </a:p>
          <a:p>
            <a:r>
              <a:rPr lang="es-ES" dirty="0"/>
              <a:t>“La única constante en ciberseguridad es que las amenazas evolucionan; la diferencia está en si nosotros evolucionamos más rápido.”</a:t>
            </a:r>
          </a:p>
          <a:p>
            <a:endParaRPr lang="es-ES" b="1" dirty="0"/>
          </a:p>
          <a:p>
            <a:endParaRPr lang="es-ES" b="1" dirty="0"/>
          </a:p>
          <a:p>
            <a:r>
              <a:rPr lang="es-ES" b="1" dirty="0"/>
              <a:t>Guion:</a:t>
            </a:r>
            <a:br>
              <a:rPr lang="es-ES" dirty="0"/>
            </a:br>
            <a:r>
              <a:rPr lang="es-ES" dirty="0"/>
              <a:t>“Podemos resumir tres grandes aprendizajes:</a:t>
            </a:r>
          </a:p>
          <a:p>
            <a:r>
              <a:rPr lang="es-ES" dirty="0"/>
              <a:t>Las amenazas han evolucionado de simples virus caseros a ciberarmas utilizadas en conflictos geopolíticos.</a:t>
            </a:r>
          </a:p>
          <a:p>
            <a:r>
              <a:rPr lang="es-ES" dirty="0"/>
              <a:t>Los ataques actuales combinan crimen organizado, motivaciones económicas y políticas, con tecnologías emergentes como IA.</a:t>
            </a:r>
          </a:p>
          <a:p>
            <a:r>
              <a:rPr lang="es-ES" dirty="0"/>
              <a:t>La única forma de hacer frente a esta evolución es anticiparnos, gestionar riesgos y construir resiliencia.</a:t>
            </a:r>
            <a:br>
              <a:rPr lang="es-ES" dirty="0"/>
            </a:br>
            <a:r>
              <a:rPr lang="es-ES" dirty="0"/>
              <a:t>Si algo debemos llevarnos de este tema es que la seguridad no es un estado, sino un proceso de adaptación continua.”</a:t>
            </a:r>
          </a:p>
          <a:p>
            <a:r>
              <a:rPr lang="es-ES" b="1" dirty="0"/>
              <a:t>Frase de cierre:</a:t>
            </a:r>
            <a:endParaRPr lang="es-ES" dirty="0"/>
          </a:p>
          <a:p>
            <a:r>
              <a:rPr lang="es-ES" dirty="0"/>
              <a:t>“La única constante en ciberseguridad es que las amenazas evolucionan; la diferencia está en si nosotros evolucionamos más rápido que ellas.”</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11</a:t>
            </a:fld>
            <a:endParaRPr lang="es-EC"/>
          </a:p>
        </p:txBody>
      </p:sp>
    </p:spTree>
    <p:extLst>
      <p:ext uri="{BB962C8B-B14F-4D97-AF65-F5344CB8AC3E}">
        <p14:creationId xmlns:p14="http://schemas.microsoft.com/office/powerpoint/2010/main" val="164796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13</a:t>
            </a:fld>
            <a:endParaRPr lang="es-EC"/>
          </a:p>
        </p:txBody>
      </p:sp>
    </p:spTree>
    <p:extLst>
      <p:ext uri="{BB962C8B-B14F-4D97-AF65-F5344CB8AC3E}">
        <p14:creationId xmlns:p14="http://schemas.microsoft.com/office/powerpoint/2010/main" val="297652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Gráfico global de ciberataques.</a:t>
            </a:r>
            <a:br>
              <a:rPr lang="es-ES" dirty="0"/>
            </a:br>
            <a:r>
              <a:rPr lang="es-ES" b="1" dirty="0"/>
              <a:t>Idea fuerza:</a:t>
            </a:r>
            <a:r>
              <a:rPr lang="es-ES" dirty="0"/>
              <a:t> “La ciberseguridad ya no es un tema técnico, es un tema estratégico.”</a:t>
            </a:r>
          </a:p>
          <a:p>
            <a:endParaRPr lang="es-ES" dirty="0"/>
          </a:p>
          <a:p>
            <a:r>
              <a:rPr lang="es-ES" b="1" dirty="0"/>
              <a:t>Guion:</a:t>
            </a:r>
            <a:br>
              <a:rPr lang="es-ES" dirty="0"/>
            </a:br>
            <a:r>
              <a:rPr lang="es-ES" dirty="0"/>
              <a:t>“El riesgo cibernético es hoy uno de los principales desafíos a nivel global.</a:t>
            </a:r>
            <a:br>
              <a:rPr lang="es-ES" dirty="0"/>
            </a:br>
            <a:r>
              <a:rPr lang="es-ES" dirty="0"/>
              <a:t>La </a:t>
            </a:r>
            <a:r>
              <a:rPr lang="es-ES" b="1" dirty="0"/>
              <a:t>superficie de ataque</a:t>
            </a:r>
            <a:r>
              <a:rPr lang="es-ES" dirty="0"/>
              <a:t> crece exponencialmente con más dispositivos conectados, más aplicaciones y más servicios en la nube. La </a:t>
            </a:r>
            <a:r>
              <a:rPr lang="es-ES" b="1" dirty="0"/>
              <a:t>interdependencia digital</a:t>
            </a:r>
            <a:r>
              <a:rPr lang="es-ES" dirty="0"/>
              <a:t> significa que un fallo en una empresa puede afectar a toda una cadena de proveedores y clientes.</a:t>
            </a:r>
            <a:br>
              <a:rPr lang="es-ES" dirty="0"/>
            </a:br>
            <a:r>
              <a:rPr lang="es-ES" dirty="0"/>
              <a:t>Además, los impactos no son solo económicos: hablamos de interrupciones en servicios críticos, pérdida de confianza ciudadana y hasta riesgos para la seguridad nacional.</a:t>
            </a:r>
            <a:br>
              <a:rPr lang="es-ES" dirty="0"/>
            </a:br>
            <a:r>
              <a:rPr lang="es-ES" dirty="0"/>
              <a:t>En los últimos reportes del Foro Económico Mundial, los riesgos cibernéticos aparecen entre los cinco más importantes a nivel mundial.”</a:t>
            </a:r>
          </a:p>
          <a:p>
            <a:r>
              <a:rPr lang="es-ES" b="1" dirty="0"/>
              <a:t>Ejemplo:</a:t>
            </a:r>
            <a:r>
              <a:rPr lang="es-ES" dirty="0"/>
              <a:t> Interrupción de hospitales en Reino Unido por ataques de </a:t>
            </a:r>
            <a:r>
              <a:rPr lang="es-ES" dirty="0" err="1"/>
              <a:t>ransomware</a:t>
            </a:r>
            <a:r>
              <a:rPr lang="es-ES" dirty="0"/>
              <a:t>.</a:t>
            </a:r>
          </a:p>
          <a:p>
            <a:endParaRPr lang="es-EC" dirty="0"/>
          </a:p>
          <a:p>
            <a:r>
              <a:rPr lang="es-ES" dirty="0"/>
              <a:t>“La ciberseguridad ya no puede verse como un problema técnico del área de TI. Hoy está ligada directamente a la continuidad del negocio, la confianza de los clientes, el cumplimiento de leyes y hasta a la estabilidad nacional.</a:t>
            </a:r>
          </a:p>
          <a:p>
            <a:r>
              <a:rPr lang="es-ES" dirty="0"/>
              <a:t>Un ciberataque puede paralizar servicios críticos, destruir la reputación de una institución o generar pérdidas millonarias por sanciones regulatorias. Por eso, la ciberseguridad debe estar en la </a:t>
            </a:r>
            <a:r>
              <a:rPr lang="es-ES" b="1" dirty="0"/>
              <a:t>mesa directiva</a:t>
            </a:r>
            <a:r>
              <a:rPr lang="es-ES" dirty="0"/>
              <a:t>, formar parte de la </a:t>
            </a:r>
            <a:r>
              <a:rPr lang="es-ES" b="1" dirty="0"/>
              <a:t>gestión integral de riesgos</a:t>
            </a:r>
            <a:r>
              <a:rPr lang="es-ES" dirty="0"/>
              <a:t> y consolidarse como una </a:t>
            </a:r>
            <a:r>
              <a:rPr lang="es-ES" b="1" dirty="0"/>
              <a:t>estrategia de resiliencia organizacional</a:t>
            </a:r>
            <a:r>
              <a:rPr lang="es-ES" dirty="0"/>
              <a:t>.</a:t>
            </a:r>
          </a:p>
          <a:p>
            <a:r>
              <a:rPr lang="es-ES" dirty="0"/>
              <a:t>En pocas palabras, la ciberseguridad no es solo tecnología: es </a:t>
            </a:r>
            <a:r>
              <a:rPr lang="es-ES" b="1" dirty="0"/>
              <a:t>gobernanza, cultura y estrategia de supervivencia</a:t>
            </a:r>
            <a:r>
              <a:rPr lang="es-ES" dirty="0"/>
              <a:t>.”</a:t>
            </a:r>
          </a:p>
          <a:p>
            <a:endParaRPr lang="es-EC" dirty="0"/>
          </a:p>
          <a:p>
            <a:endParaRPr lang="es-EC" dirty="0"/>
          </a:p>
          <a:p>
            <a:r>
              <a:rPr lang="es-ES" b="1" dirty="0"/>
              <a:t>¿Por qué ya no es solo un tema técnico?</a:t>
            </a:r>
          </a:p>
          <a:p>
            <a:r>
              <a:rPr lang="es-ES" b="1" dirty="0"/>
              <a:t>Impacto en el negocio y la sociedad</a:t>
            </a:r>
            <a:endParaRPr lang="es-ES" dirty="0"/>
          </a:p>
          <a:p>
            <a:pPr lvl="1"/>
            <a:r>
              <a:rPr lang="es-ES" dirty="0"/>
              <a:t>Un ciberataque puede detener </a:t>
            </a:r>
            <a:r>
              <a:rPr lang="es-ES" b="1" dirty="0"/>
              <a:t>operaciones completas</a:t>
            </a:r>
            <a:r>
              <a:rPr lang="es-ES" dirty="0"/>
              <a:t> (ej. Colonial Pipeline 2021 paralizó el suministro de combustibles en EE. UU.).</a:t>
            </a:r>
          </a:p>
          <a:p>
            <a:pPr lvl="1"/>
            <a:r>
              <a:rPr lang="es-ES" dirty="0"/>
              <a:t>Ya no se trata solo de “caída de servidores”, sino de </a:t>
            </a:r>
            <a:r>
              <a:rPr lang="es-ES" b="1" dirty="0"/>
              <a:t>interrupción de servicios críticos</a:t>
            </a:r>
            <a:r>
              <a:rPr lang="es-ES" dirty="0"/>
              <a:t>: salud, transporte, telecomunicaciones, finanzas.</a:t>
            </a:r>
          </a:p>
          <a:p>
            <a:r>
              <a:rPr lang="es-ES" b="1" dirty="0"/>
              <a:t>Reputación y confianza</a:t>
            </a:r>
            <a:endParaRPr lang="es-ES" dirty="0"/>
          </a:p>
          <a:p>
            <a:pPr lvl="1"/>
            <a:r>
              <a:rPr lang="es-ES" dirty="0"/>
              <a:t>Una filtración de datos sensibles afecta la </a:t>
            </a:r>
            <a:r>
              <a:rPr lang="es-ES" b="1" dirty="0"/>
              <a:t>imagen institucional</a:t>
            </a:r>
            <a:r>
              <a:rPr lang="es-ES" dirty="0"/>
              <a:t>, la confianza de clientes y ciudadanos.</a:t>
            </a:r>
          </a:p>
          <a:p>
            <a:pPr lvl="1"/>
            <a:r>
              <a:rPr lang="es-ES" dirty="0"/>
              <a:t>Ejemplo: brechas en bancos o instituciones públicas que exponen datos personales.</a:t>
            </a:r>
          </a:p>
          <a:p>
            <a:r>
              <a:rPr lang="es-ES" b="1" dirty="0"/>
              <a:t>Cumplimiento normativo y regulatorio</a:t>
            </a:r>
            <a:endParaRPr lang="es-ES" dirty="0"/>
          </a:p>
          <a:p>
            <a:pPr lvl="1"/>
            <a:r>
              <a:rPr lang="es-ES" dirty="0"/>
              <a:t>Normas como </a:t>
            </a:r>
            <a:r>
              <a:rPr lang="es-ES" b="1" dirty="0"/>
              <a:t>GDPR (Europa)</a:t>
            </a:r>
            <a:r>
              <a:rPr lang="es-ES" dirty="0"/>
              <a:t>, </a:t>
            </a:r>
            <a:r>
              <a:rPr lang="es-ES" b="1" dirty="0"/>
              <a:t>LOPDP (Ecuador)</a:t>
            </a:r>
            <a:r>
              <a:rPr lang="es-ES" dirty="0"/>
              <a:t> o </a:t>
            </a:r>
            <a:r>
              <a:rPr lang="es-ES" b="1" dirty="0"/>
              <a:t>NIS2</a:t>
            </a:r>
            <a:r>
              <a:rPr lang="es-ES" dirty="0"/>
              <a:t> imponen multas millonarias y sanciones legales.</a:t>
            </a:r>
          </a:p>
          <a:p>
            <a:pPr lvl="1"/>
            <a:r>
              <a:rPr lang="es-ES" dirty="0"/>
              <a:t>Ciberseguridad se convierte en una obligación estratégica, no en un “extra técnico”.</a:t>
            </a:r>
          </a:p>
          <a:p>
            <a:r>
              <a:rPr lang="es-ES" b="1" dirty="0"/>
              <a:t>Geopolítica y seguridad nacional</a:t>
            </a:r>
            <a:endParaRPr lang="es-ES" dirty="0"/>
          </a:p>
          <a:p>
            <a:pPr lvl="1"/>
            <a:r>
              <a:rPr lang="es-ES" dirty="0"/>
              <a:t>Los ciberataques son parte de la </a:t>
            </a:r>
            <a:r>
              <a:rPr lang="es-ES" b="1" dirty="0"/>
              <a:t>guerra híbrida</a:t>
            </a:r>
            <a:r>
              <a:rPr lang="es-ES" dirty="0"/>
              <a:t>. Ejemplos: ataques a redes eléctricas en Ucrania, campañas de desinformación con IA.</a:t>
            </a:r>
          </a:p>
          <a:p>
            <a:pPr lvl="1"/>
            <a:r>
              <a:rPr lang="es-ES" dirty="0"/>
              <a:t>La ciberseguridad es ahora un componente de la </a:t>
            </a:r>
            <a:r>
              <a:rPr lang="es-ES" b="1" dirty="0"/>
              <a:t>defensa nacional</a:t>
            </a:r>
            <a:r>
              <a:rPr lang="es-ES" dirty="0"/>
              <a:t>.</a:t>
            </a:r>
          </a:p>
          <a:p>
            <a:r>
              <a:rPr lang="es-ES" b="1" dirty="0"/>
              <a:t>🛡️ ¿Cómo debe ser tratada estratégicamente?</a:t>
            </a:r>
          </a:p>
          <a:p>
            <a:r>
              <a:rPr lang="es-ES" b="1" dirty="0"/>
              <a:t>En la alta dirección</a:t>
            </a:r>
            <a:endParaRPr lang="es-ES" dirty="0"/>
          </a:p>
          <a:p>
            <a:pPr lvl="1"/>
            <a:r>
              <a:rPr lang="es-ES" dirty="0"/>
              <a:t>Ciberseguridad debe estar en la agenda del </a:t>
            </a:r>
            <a:r>
              <a:rPr lang="es-ES" b="1" dirty="0"/>
              <a:t>CEO y la Junta Directiva</a:t>
            </a:r>
            <a:r>
              <a:rPr lang="es-ES" dirty="0"/>
              <a:t>, no solo del área de TI.</a:t>
            </a:r>
          </a:p>
          <a:p>
            <a:pPr lvl="1"/>
            <a:r>
              <a:rPr lang="es-ES" dirty="0"/>
              <a:t>Debe vincularse al </a:t>
            </a:r>
            <a:r>
              <a:rPr lang="es-ES" b="1" dirty="0"/>
              <a:t>plan estratégico</a:t>
            </a:r>
            <a:r>
              <a:rPr lang="es-ES" dirty="0"/>
              <a:t> de la organización.</a:t>
            </a:r>
          </a:p>
          <a:p>
            <a:r>
              <a:rPr lang="es-ES" b="1" dirty="0"/>
              <a:t>Gestión de riesgos</a:t>
            </a:r>
            <a:endParaRPr lang="es-ES" dirty="0"/>
          </a:p>
          <a:p>
            <a:pPr lvl="1"/>
            <a:r>
              <a:rPr lang="es-ES" dirty="0"/>
              <a:t>Aplicar marcos como </a:t>
            </a:r>
            <a:r>
              <a:rPr lang="es-ES" b="1" dirty="0"/>
              <a:t>ISO 27001, ISO 27005, NIST CSF</a:t>
            </a:r>
            <a:r>
              <a:rPr lang="es-ES" dirty="0"/>
              <a:t>.</a:t>
            </a:r>
          </a:p>
          <a:p>
            <a:pPr lvl="1"/>
            <a:r>
              <a:rPr lang="es-ES" dirty="0"/>
              <a:t>Integrar la seguridad en la gestión global de riesgos (operacionales, financieros, legales).</a:t>
            </a:r>
          </a:p>
          <a:p>
            <a:r>
              <a:rPr lang="es-ES" b="1" dirty="0"/>
              <a:t>Cultura organizacional</a:t>
            </a:r>
            <a:endParaRPr lang="es-ES" dirty="0"/>
          </a:p>
          <a:p>
            <a:pPr lvl="1"/>
            <a:r>
              <a:rPr lang="es-ES" dirty="0"/>
              <a:t>Capacitación continua: empleados, directivos y socios estratégicos.</a:t>
            </a:r>
          </a:p>
          <a:p>
            <a:pPr lvl="1"/>
            <a:r>
              <a:rPr lang="es-ES" dirty="0"/>
              <a:t>La seguridad debe ser vista como un </a:t>
            </a:r>
            <a:r>
              <a:rPr lang="es-ES" b="1" dirty="0"/>
              <a:t>habilitador del negocio</a:t>
            </a:r>
            <a:r>
              <a:rPr lang="es-ES" dirty="0"/>
              <a:t>, no como un obstáculo.</a:t>
            </a:r>
          </a:p>
          <a:p>
            <a:r>
              <a:rPr lang="es-ES" b="1" dirty="0"/>
              <a:t>Enfoque de resiliencia</a:t>
            </a:r>
            <a:endParaRPr lang="es-ES" dirty="0"/>
          </a:p>
          <a:p>
            <a:pPr lvl="1"/>
            <a:r>
              <a:rPr lang="es-ES" dirty="0"/>
              <a:t>Planes de continuidad y recuperación ante incidentes.</a:t>
            </a:r>
          </a:p>
          <a:p>
            <a:pPr lvl="1"/>
            <a:r>
              <a:rPr lang="es-ES" dirty="0"/>
              <a:t>Modelos modernos como </a:t>
            </a:r>
            <a:r>
              <a:rPr lang="es-ES" b="1" dirty="0"/>
              <a:t>Zero Trust</a:t>
            </a:r>
            <a:r>
              <a:rPr lang="es-ES" dirty="0"/>
              <a:t> y </a:t>
            </a:r>
            <a:r>
              <a:rPr lang="es-ES" b="1" dirty="0" err="1"/>
              <a:t>DevSecOps</a:t>
            </a:r>
            <a:r>
              <a:rPr lang="es-ES" dirty="0"/>
              <a:t>.</a:t>
            </a:r>
          </a:p>
          <a:p>
            <a:r>
              <a:rPr lang="es-ES" b="1" dirty="0"/>
              <a:t>Cooperación externa</a:t>
            </a:r>
            <a:endParaRPr lang="es-ES" dirty="0"/>
          </a:p>
          <a:p>
            <a:pPr lvl="1"/>
            <a:r>
              <a:rPr lang="es-ES" dirty="0"/>
              <a:t>Participación en </a:t>
            </a:r>
            <a:r>
              <a:rPr lang="es-ES" b="1" dirty="0"/>
              <a:t>alianzas sectoriales</a:t>
            </a:r>
            <a:r>
              <a:rPr lang="es-ES" dirty="0"/>
              <a:t> y coordinación con el Estado.</a:t>
            </a:r>
          </a:p>
          <a:p>
            <a:pPr lvl="1"/>
            <a:r>
              <a:rPr lang="es-ES" dirty="0"/>
              <a:t>Compartir inteligencia de amenazas para anticiparse a ataques.</a:t>
            </a:r>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14</a:t>
            </a:fld>
            <a:endParaRPr lang="es-EC"/>
          </a:p>
        </p:txBody>
      </p:sp>
    </p:spTree>
    <p:extLst>
      <p:ext uri="{BB962C8B-B14F-4D97-AF65-F5344CB8AC3E}">
        <p14:creationId xmlns:p14="http://schemas.microsoft.com/office/powerpoint/2010/main" val="359983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Idea fuerza:</a:t>
            </a:r>
            <a:r>
              <a:rPr lang="es-ES" dirty="0"/>
              <a:t> “Cada nueva tecnología abre oportunidades… y también nuevas puertas a atacantes.”</a:t>
            </a:r>
          </a:p>
          <a:p>
            <a:endParaRPr lang="es-ES" dirty="0"/>
          </a:p>
          <a:p>
            <a:r>
              <a:rPr lang="es-ES" dirty="0"/>
              <a:t>“Veamos algunos factores tecnológicos que están ampliando los riesgos:</a:t>
            </a:r>
          </a:p>
          <a:p>
            <a:r>
              <a:rPr lang="es-ES" b="1" dirty="0"/>
              <a:t>Cloud </a:t>
            </a:r>
            <a:r>
              <a:rPr lang="es-ES" b="1" dirty="0" err="1"/>
              <a:t>computing</a:t>
            </a:r>
            <a:r>
              <a:rPr lang="es-ES" b="1" dirty="0"/>
              <a:t>:</a:t>
            </a:r>
            <a:r>
              <a:rPr lang="es-ES" dirty="0"/>
              <a:t> facilita escalabilidad pero abre riesgos de configuración incorrecta, fuga de datos o dependencia de terceros.</a:t>
            </a:r>
          </a:p>
          <a:p>
            <a:r>
              <a:rPr lang="es-ES" b="1" dirty="0" err="1"/>
              <a:t>IoT</a:t>
            </a:r>
            <a:r>
              <a:rPr lang="es-ES" b="1" dirty="0"/>
              <a:t> y OT:</a:t>
            </a:r>
            <a:r>
              <a:rPr lang="es-ES" dirty="0"/>
              <a:t> miles de dispositivos conectados, muchos sin seguridad básica. </a:t>
            </a:r>
          </a:p>
          <a:p>
            <a:endParaRPr lang="es-ES" dirty="0"/>
          </a:p>
          <a:p>
            <a:r>
              <a:rPr lang="es-ES" dirty="0"/>
              <a:t>Un ejemplo: cámaras IP usadas en ataques </a:t>
            </a:r>
            <a:r>
              <a:rPr lang="es-ES" dirty="0" err="1"/>
              <a:t>DDoS</a:t>
            </a:r>
            <a:r>
              <a:rPr lang="es-ES" dirty="0"/>
              <a:t>.</a:t>
            </a:r>
          </a:p>
          <a:p>
            <a:r>
              <a:rPr lang="es-ES" b="1" dirty="0"/>
              <a:t>Inteligencia Artificial:</a:t>
            </a:r>
            <a:r>
              <a:rPr lang="es-ES" dirty="0"/>
              <a:t> se usa para crear ataques automatizados o falsificaciones (</a:t>
            </a:r>
            <a:r>
              <a:rPr lang="es-ES" dirty="0" err="1"/>
              <a:t>deepfakes</a:t>
            </a:r>
            <a:r>
              <a:rPr lang="es-ES" dirty="0"/>
              <a:t>).</a:t>
            </a:r>
          </a:p>
          <a:p>
            <a:r>
              <a:rPr lang="es-ES" b="1" dirty="0"/>
              <a:t>5G:</a:t>
            </a:r>
            <a:r>
              <a:rPr lang="es-ES" dirty="0"/>
              <a:t> multiplica la velocidad y conectividad, pero también la superficie de ataque.</a:t>
            </a:r>
          </a:p>
          <a:p>
            <a:br>
              <a:rPr lang="es-ES" dirty="0"/>
            </a:br>
            <a:r>
              <a:rPr lang="es-ES" dirty="0"/>
              <a:t>Cada avance tecnológico es un arma de doble filo: nos da eficiencia, pero también expone nuevas puertas de entrada.”</a:t>
            </a:r>
          </a:p>
          <a:p>
            <a:r>
              <a:rPr lang="es-ES" b="1" dirty="0"/>
              <a:t>Pregunta detonante:</a:t>
            </a:r>
            <a:r>
              <a:rPr lang="es-ES" dirty="0"/>
              <a:t> </a:t>
            </a:r>
            <a:r>
              <a:rPr lang="es-ES" i="1" dirty="0"/>
              <a:t>¿Con cuál de estas tecnologías creen que las organizaciones en Ecuador enfrentan mayores retos de seguridad?</a:t>
            </a:r>
            <a:endParaRPr lang="es-ES" dirty="0"/>
          </a:p>
          <a:p>
            <a:endParaRPr lang="es-EC" dirty="0"/>
          </a:p>
          <a:p>
            <a:endParaRPr lang="es-EC" dirty="0"/>
          </a:p>
          <a:p>
            <a:r>
              <a:rPr lang="es-ES" dirty="0"/>
              <a:t>“Cada nueva tecnología abre oportunidades, pero también abre nuevas puertas para los atacantes.</a:t>
            </a:r>
          </a:p>
          <a:p>
            <a:r>
              <a:rPr lang="es-ES" dirty="0"/>
              <a:t>En </a:t>
            </a:r>
            <a:r>
              <a:rPr lang="es-ES" b="1" dirty="0"/>
              <a:t>Cloud Computing</a:t>
            </a:r>
            <a:r>
              <a:rPr lang="es-ES" dirty="0"/>
              <a:t>, la nube da flexibilidad, pero un simple error de configuración en un </a:t>
            </a:r>
            <a:r>
              <a:rPr lang="es-ES" dirty="0" err="1"/>
              <a:t>bucket</a:t>
            </a:r>
            <a:r>
              <a:rPr lang="es-ES" dirty="0"/>
              <a:t> puede exponer millones de datos sensibles.</a:t>
            </a:r>
            <a:br>
              <a:rPr lang="es-ES" dirty="0"/>
            </a:br>
            <a:r>
              <a:rPr lang="es-ES" dirty="0"/>
              <a:t>Con </a:t>
            </a:r>
            <a:r>
              <a:rPr lang="es-ES" b="1" dirty="0" err="1"/>
              <a:t>IoT</a:t>
            </a:r>
            <a:r>
              <a:rPr lang="es-ES" b="1" dirty="0"/>
              <a:t> y OT</a:t>
            </a:r>
            <a:r>
              <a:rPr lang="es-ES" dirty="0"/>
              <a:t>, logramos ciudades y fábricas inteligentes, pero también miles de dispositivos inseguros que pueden ser usados en ataques masivos, como la </a:t>
            </a:r>
            <a:r>
              <a:rPr lang="es-ES" dirty="0" err="1"/>
              <a:t>botnet</a:t>
            </a:r>
            <a:r>
              <a:rPr lang="es-ES" dirty="0"/>
              <a:t> </a:t>
            </a:r>
            <a:r>
              <a:rPr lang="es-ES" dirty="0" err="1"/>
              <a:t>Mirai</a:t>
            </a:r>
            <a:r>
              <a:rPr lang="es-ES" dirty="0"/>
              <a:t> que tumbó servicios globales en 2016.</a:t>
            </a:r>
            <a:br>
              <a:rPr lang="es-ES" dirty="0"/>
            </a:br>
            <a:r>
              <a:rPr lang="es-ES" dirty="0"/>
              <a:t>Y con la </a:t>
            </a:r>
            <a:r>
              <a:rPr lang="es-ES" b="1" dirty="0"/>
              <a:t>Inteligencia Artificial</a:t>
            </a:r>
            <a:r>
              <a:rPr lang="es-ES" dirty="0"/>
              <a:t>, la misma tecnología que usamos para defendernos también se usa para atacarnos: los </a:t>
            </a:r>
            <a:r>
              <a:rPr lang="es-ES" dirty="0" err="1"/>
              <a:t>deepfakes</a:t>
            </a:r>
            <a:r>
              <a:rPr lang="es-ES" dirty="0"/>
              <a:t> ya se han usado en fraudes financieros millonarios.</a:t>
            </a:r>
          </a:p>
          <a:p>
            <a:r>
              <a:rPr lang="es-ES" dirty="0"/>
              <a:t>La lección es clara: la innovación tecnológica siempre debe ir acompañada de </a:t>
            </a:r>
            <a:r>
              <a:rPr lang="es-ES" b="1" dirty="0"/>
              <a:t>gestión de riesgos y ciberseguridad</a:t>
            </a:r>
            <a:r>
              <a:rPr lang="es-ES" dirty="0"/>
              <a:t>.”</a:t>
            </a:r>
          </a:p>
          <a:p>
            <a:endParaRPr lang="es-EC" dirty="0"/>
          </a:p>
          <a:p>
            <a:endParaRPr lang="es-EC" dirty="0"/>
          </a:p>
          <a:p>
            <a:r>
              <a:rPr lang="es-ES" b="1" dirty="0"/>
              <a:t>Cloud Computing</a:t>
            </a:r>
          </a:p>
          <a:p>
            <a:r>
              <a:rPr lang="es-ES" b="1" dirty="0"/>
              <a:t>Oportunidad:</a:t>
            </a:r>
            <a:r>
              <a:rPr lang="es-ES" dirty="0"/>
              <a:t> Permite escalar aplicaciones y servicios de forma flexible y a bajo costo.</a:t>
            </a:r>
          </a:p>
          <a:p>
            <a:r>
              <a:rPr lang="es-ES" b="1" dirty="0"/>
              <a:t>Nueva puerta para atacantes:</a:t>
            </a:r>
            <a:r>
              <a:rPr lang="es-ES" dirty="0"/>
              <a:t> Configuraciones erróneas en </a:t>
            </a:r>
            <a:r>
              <a:rPr lang="es-ES" dirty="0" err="1"/>
              <a:t>buckets</a:t>
            </a:r>
            <a:r>
              <a:rPr lang="es-ES" dirty="0"/>
              <a:t> de almacenamiento o bases de datos en la nube han provocado fugas masivas de información (ejemplo: millones de registros expuestos en AWS S3 por configuraciones públicas).</a:t>
            </a:r>
          </a:p>
          <a:p>
            <a:r>
              <a:rPr lang="es-ES" b="1" dirty="0"/>
              <a:t>📡 </a:t>
            </a:r>
            <a:r>
              <a:rPr lang="es-ES" b="1" dirty="0" err="1"/>
              <a:t>IoT</a:t>
            </a:r>
            <a:r>
              <a:rPr lang="es-ES" b="1" dirty="0"/>
              <a:t> y OT (Tecnologías Operacionales)</a:t>
            </a:r>
          </a:p>
          <a:p>
            <a:r>
              <a:rPr lang="es-ES" b="1" dirty="0"/>
              <a:t>Oportunidad:</a:t>
            </a:r>
            <a:r>
              <a:rPr lang="es-ES" dirty="0"/>
              <a:t> Sensores y dispositivos conectados permiten automatizar hogares, ciudades inteligentes e industrias (Industria 4.0).</a:t>
            </a:r>
          </a:p>
          <a:p>
            <a:r>
              <a:rPr lang="es-ES" b="1" dirty="0"/>
              <a:t>Nueva puerta para atacantes:</a:t>
            </a:r>
            <a:r>
              <a:rPr lang="es-ES" dirty="0"/>
              <a:t> Muchos dispositivos </a:t>
            </a:r>
            <a:r>
              <a:rPr lang="es-ES" dirty="0" err="1"/>
              <a:t>IoT</a:t>
            </a:r>
            <a:r>
              <a:rPr lang="es-ES" dirty="0"/>
              <a:t> tienen </a:t>
            </a:r>
            <a:r>
              <a:rPr lang="es-ES" b="1" dirty="0"/>
              <a:t>credenciales por defecto</a:t>
            </a:r>
            <a:r>
              <a:rPr lang="es-ES" dirty="0"/>
              <a:t> o carecen de actualizaciones, siendo usados en </a:t>
            </a:r>
            <a:r>
              <a:rPr lang="es-ES" dirty="0" err="1"/>
              <a:t>botnets</a:t>
            </a:r>
            <a:r>
              <a:rPr lang="es-ES" dirty="0"/>
              <a:t> como </a:t>
            </a:r>
            <a:r>
              <a:rPr lang="es-ES" b="1" dirty="0" err="1"/>
              <a:t>Mirai</a:t>
            </a:r>
            <a:r>
              <a:rPr lang="es-ES" b="1" dirty="0"/>
              <a:t> (2016)</a:t>
            </a:r>
            <a:r>
              <a:rPr lang="es-ES" dirty="0"/>
              <a:t> para lanzar ataques </a:t>
            </a:r>
            <a:r>
              <a:rPr lang="es-ES" dirty="0" err="1"/>
              <a:t>DDoS</a:t>
            </a:r>
            <a:r>
              <a:rPr lang="es-ES" dirty="0"/>
              <a:t> masivos que tumbaron servicios como Twitter y Netflix.</a:t>
            </a:r>
          </a:p>
          <a:p>
            <a:r>
              <a:rPr lang="es-ES" b="1" dirty="0"/>
              <a:t>🤖 Inteligencia Artificial (IA)</a:t>
            </a:r>
          </a:p>
          <a:p>
            <a:r>
              <a:rPr lang="es-ES" b="1" dirty="0"/>
              <a:t>Oportunidad:</a:t>
            </a:r>
            <a:r>
              <a:rPr lang="es-ES" dirty="0"/>
              <a:t> Automatiza procesos, mejora la detección de fraudes y fortalece la ciberseguridad defensiva.</a:t>
            </a:r>
          </a:p>
          <a:p>
            <a:r>
              <a:rPr lang="es-ES" b="1" dirty="0"/>
              <a:t>Nueva puerta para atacantes:</a:t>
            </a:r>
            <a:r>
              <a:rPr lang="es-ES" dirty="0"/>
              <a:t> La misma IA se usa para crear </a:t>
            </a:r>
            <a:r>
              <a:rPr lang="es-ES" b="1" dirty="0" err="1"/>
              <a:t>deepfakes</a:t>
            </a:r>
            <a:r>
              <a:rPr lang="es-ES" dirty="0"/>
              <a:t> realistas, suplantar voces de directivos en fraudes financieros o generar correos de phishing casi indistinguibles de los reales. Ejemplo: en 2019, un </a:t>
            </a:r>
            <a:r>
              <a:rPr lang="es-ES" dirty="0" err="1"/>
              <a:t>deepfake</a:t>
            </a:r>
            <a:r>
              <a:rPr lang="es-ES" dirty="0"/>
              <a:t> de voz engañó a un empleado para transferir </a:t>
            </a:r>
            <a:r>
              <a:rPr lang="es-ES" b="1" dirty="0"/>
              <a:t>243.000 dólares</a:t>
            </a:r>
            <a:r>
              <a:rPr lang="es-ES" dirty="0"/>
              <a:t> a ciberdelincuentes.</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15</a:t>
            </a:fld>
            <a:endParaRPr lang="es-EC"/>
          </a:p>
        </p:txBody>
      </p:sp>
    </p:spTree>
    <p:extLst>
      <p:ext uri="{BB962C8B-B14F-4D97-AF65-F5344CB8AC3E}">
        <p14:creationId xmlns:p14="http://schemas.microsoft.com/office/powerpoint/2010/main" val="19790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Idea fuerza:</a:t>
            </a:r>
            <a:r>
              <a:rPr lang="es-ES" dirty="0"/>
              <a:t> “La falta de talento y cumplimiento regulatorio son riesgos tanto como las fallas técnicas.”</a:t>
            </a:r>
          </a:p>
          <a:p>
            <a:endParaRPr lang="es-ES" dirty="0"/>
          </a:p>
          <a:p>
            <a:r>
              <a:rPr lang="es-ES" dirty="0"/>
              <a:t>“No todo riesgo proviene de la tecnología. También hay factores humanos y organizacionales:</a:t>
            </a:r>
          </a:p>
          <a:p>
            <a:endParaRPr lang="es-ES" dirty="0"/>
          </a:p>
          <a:p>
            <a:r>
              <a:rPr lang="es-ES" dirty="0"/>
              <a:t>El </a:t>
            </a:r>
            <a:r>
              <a:rPr lang="es-ES" b="1" dirty="0"/>
              <a:t>teletrabajo y trabajo híbrido</a:t>
            </a:r>
            <a:r>
              <a:rPr lang="es-ES" dirty="0"/>
              <a:t> multiplican accesos remotos y dispositivos personales conectados.</a:t>
            </a:r>
          </a:p>
          <a:p>
            <a:endParaRPr lang="es-ES" dirty="0"/>
          </a:p>
          <a:p>
            <a:r>
              <a:rPr lang="es-ES" dirty="0"/>
              <a:t>La </a:t>
            </a:r>
            <a:r>
              <a:rPr lang="es-ES" b="1" dirty="0"/>
              <a:t>escasez de talento</a:t>
            </a:r>
            <a:r>
              <a:rPr lang="es-ES" dirty="0"/>
              <a:t> en ciberseguridad deja a las organizaciones con equipos insuficientes para gestionar riesgos.</a:t>
            </a:r>
          </a:p>
          <a:p>
            <a:endParaRPr lang="es-ES" dirty="0"/>
          </a:p>
          <a:p>
            <a:r>
              <a:rPr lang="es-ES" dirty="0"/>
              <a:t>Y las </a:t>
            </a:r>
            <a:r>
              <a:rPr lang="es-ES" b="1" dirty="0"/>
              <a:t>regulaciones</a:t>
            </a:r>
            <a:r>
              <a:rPr lang="es-ES" dirty="0"/>
              <a:t> imponen obligaciones crecientes: GDPR en Europa, la LOPDP en Ecuador, o la directiva NIS2 en la UE.</a:t>
            </a:r>
          </a:p>
          <a:p>
            <a:br>
              <a:rPr lang="es-ES" dirty="0"/>
            </a:br>
            <a:r>
              <a:rPr lang="es-ES" dirty="0"/>
              <a:t>Estos factores muestran que gestionar el riesgo cibernético no es solo un problema técnico, también un reto cultural y de recursos.”</a:t>
            </a:r>
          </a:p>
          <a:p>
            <a:endParaRPr lang="es-ES" dirty="0"/>
          </a:p>
          <a:p>
            <a:r>
              <a:rPr lang="es-ES" b="1" dirty="0"/>
              <a:t>Ejemplo:</a:t>
            </a:r>
            <a:r>
              <a:rPr lang="es-ES" dirty="0"/>
              <a:t> Multas a empresas europeas por incumplir GDPR.</a:t>
            </a:r>
          </a:p>
          <a:p>
            <a:endParaRPr lang="es-EC" dirty="0"/>
          </a:p>
          <a:p>
            <a:r>
              <a:rPr lang="es-ES" dirty="0"/>
              <a:t>“La ciberseguridad en teletrabajo no se limita a instalar un firewall. La </a:t>
            </a:r>
            <a:r>
              <a:rPr lang="es-ES" b="1" dirty="0"/>
              <a:t>falta de talento</a:t>
            </a:r>
            <a:r>
              <a:rPr lang="es-ES" dirty="0"/>
              <a:t> para monitorear y responder incidentes es en sí misma un riesgo: un ataque puede pasar desapercibido porque no hay quién lo detecte.</a:t>
            </a:r>
          </a:p>
          <a:p>
            <a:r>
              <a:rPr lang="es-ES" dirty="0"/>
              <a:t>Además, el </a:t>
            </a:r>
            <a:r>
              <a:rPr lang="es-ES" b="1" dirty="0"/>
              <a:t>incumplimiento regulatorio</a:t>
            </a:r>
            <a:r>
              <a:rPr lang="es-ES" dirty="0"/>
              <a:t> es tan peligroso como un fallo técnico: si un empleado filtra datos personales desde su casa, la organización se enfrenta a sanciones legales y a la pérdida de reputación.</a:t>
            </a:r>
          </a:p>
          <a:p>
            <a:r>
              <a:rPr lang="es-ES" dirty="0"/>
              <a:t>¿Cómo se solventa? Con </a:t>
            </a:r>
            <a:r>
              <a:rPr lang="es-ES" b="1" dirty="0"/>
              <a:t>automatización y formación para suplir la falta de talento</a:t>
            </a:r>
            <a:r>
              <a:rPr lang="es-ES" dirty="0"/>
              <a:t>, y con </a:t>
            </a:r>
            <a:r>
              <a:rPr lang="es-ES" b="1" dirty="0"/>
              <a:t>políticas claras de teletrabajo</a:t>
            </a:r>
            <a:r>
              <a:rPr lang="es-ES" dirty="0"/>
              <a:t>, que incluyan uso de VPN, MFA, cifrado y auditorías.</a:t>
            </a:r>
          </a:p>
          <a:p>
            <a:r>
              <a:rPr lang="es-ES" dirty="0"/>
              <a:t>La lección es que </a:t>
            </a:r>
            <a:r>
              <a:rPr lang="es-ES" b="1" dirty="0"/>
              <a:t>un teletrabajador mal protegido puede ser tan peligroso como un servidor sin parches</a:t>
            </a:r>
            <a:r>
              <a:rPr lang="es-ES" dirty="0"/>
              <a:t>.”</a:t>
            </a:r>
          </a:p>
          <a:p>
            <a:endParaRPr lang="es-EC" dirty="0"/>
          </a:p>
          <a:p>
            <a:endParaRPr lang="es-EC" dirty="0"/>
          </a:p>
          <a:p>
            <a:endParaRPr lang="es-EC" dirty="0"/>
          </a:p>
          <a:p>
            <a:r>
              <a:rPr lang="es-ES" b="1" dirty="0"/>
              <a:t>🚨 ¿Por qué son riesgos igual de graves que los técnicos?</a:t>
            </a:r>
          </a:p>
          <a:p>
            <a:r>
              <a:rPr lang="es-ES" b="1" dirty="0"/>
              <a:t>Falta de talento en ciberseguridad</a:t>
            </a:r>
            <a:endParaRPr lang="es-ES" dirty="0"/>
          </a:p>
          <a:p>
            <a:pPr lvl="1"/>
            <a:r>
              <a:rPr lang="es-ES" dirty="0"/>
              <a:t>Según (ISC)², hay un déficit global de más de </a:t>
            </a:r>
            <a:r>
              <a:rPr lang="es-ES" b="1" dirty="0"/>
              <a:t>4 millones de profesionales en ciberseguridad</a:t>
            </a:r>
            <a:r>
              <a:rPr lang="es-ES" dirty="0"/>
              <a:t>.</a:t>
            </a:r>
          </a:p>
          <a:p>
            <a:pPr lvl="1"/>
            <a:r>
              <a:rPr lang="es-ES" dirty="0"/>
              <a:t>En teletrabajo, esto se traduce en equipos de TI que no pueden cubrir: monitoreo remoto, soporte seguro de dispositivos, respuesta a incidentes.</a:t>
            </a:r>
          </a:p>
          <a:p>
            <a:pPr lvl="1"/>
            <a:r>
              <a:rPr lang="es-ES" dirty="0"/>
              <a:t>Resultado: se abren brechas porque </a:t>
            </a:r>
            <a:r>
              <a:rPr lang="es-ES" b="1" dirty="0"/>
              <a:t>no hay suficientes expertos para taparlas</a:t>
            </a:r>
            <a:r>
              <a:rPr lang="es-ES" dirty="0"/>
              <a:t>.</a:t>
            </a:r>
          </a:p>
          <a:p>
            <a:r>
              <a:rPr lang="es-ES" b="1" dirty="0"/>
              <a:t>Cumplimiento regulatorio</a:t>
            </a:r>
            <a:endParaRPr lang="es-ES" dirty="0"/>
          </a:p>
          <a:p>
            <a:pPr lvl="1"/>
            <a:r>
              <a:rPr lang="es-ES" dirty="0"/>
              <a:t>En entornos distribuidos, las empresas deben cumplir con normas como </a:t>
            </a:r>
            <a:r>
              <a:rPr lang="es-ES" b="1" dirty="0"/>
              <a:t>GDPR, LOPDP (Ecuador), NIS2</a:t>
            </a:r>
            <a:r>
              <a:rPr lang="es-ES" dirty="0"/>
              <a:t>, que exigen protección de datos personales.</a:t>
            </a:r>
          </a:p>
          <a:p>
            <a:pPr lvl="1"/>
            <a:r>
              <a:rPr lang="es-ES" dirty="0"/>
              <a:t>Si no se implementan controles adecuados en teletrabajo (VPN, cifrado, gestión de accesos), se producen fugas de datos y sanciones legales.</a:t>
            </a:r>
          </a:p>
          <a:p>
            <a:pPr lvl="1"/>
            <a:r>
              <a:rPr lang="es-ES" dirty="0"/>
              <a:t>Riesgo: </a:t>
            </a:r>
            <a:r>
              <a:rPr lang="es-ES" b="1" dirty="0"/>
              <a:t>multas millonarias</a:t>
            </a:r>
            <a:r>
              <a:rPr lang="es-ES" dirty="0"/>
              <a:t> y pérdida de reputación.</a:t>
            </a:r>
          </a:p>
          <a:p>
            <a:r>
              <a:rPr lang="es-ES" b="1" dirty="0"/>
              <a:t>Ejemplo en teletrabajo</a:t>
            </a:r>
            <a:endParaRPr lang="es-ES" dirty="0"/>
          </a:p>
          <a:p>
            <a:pPr lvl="1"/>
            <a:r>
              <a:rPr lang="es-ES" dirty="0"/>
              <a:t>Un empleado accede desde su laptop personal sin protección adecuada → fuga de datos personales → incumplimiento de LOPDP → sanciones + pérdida de confianza de los clientes.</a:t>
            </a:r>
          </a:p>
          <a:p>
            <a:r>
              <a:rPr lang="es-ES" b="1" dirty="0"/>
              <a:t>🛡️ ¿Cómo solventar estos riesgos en teletrabajo?</a:t>
            </a:r>
          </a:p>
          <a:p>
            <a:r>
              <a:rPr lang="es-ES" b="1" dirty="0"/>
              <a:t>Solventar la falta de talento</a:t>
            </a:r>
            <a:endParaRPr lang="es-ES" dirty="0"/>
          </a:p>
          <a:p>
            <a:pPr lvl="1"/>
            <a:r>
              <a:rPr lang="es-ES" b="1" dirty="0"/>
              <a:t>Automatización:</a:t>
            </a:r>
            <a:r>
              <a:rPr lang="es-ES" dirty="0"/>
              <a:t> usar herramientas SIEM, SOAR y monitoreo en la nube para reducir carga manual.</a:t>
            </a:r>
          </a:p>
          <a:p>
            <a:pPr lvl="1"/>
            <a:r>
              <a:rPr lang="es-ES" b="1" dirty="0"/>
              <a:t>Capacitación interna:</a:t>
            </a:r>
            <a:r>
              <a:rPr lang="es-ES" dirty="0"/>
              <a:t> formar al personal existente en ciberseguridad básica.</a:t>
            </a:r>
          </a:p>
          <a:p>
            <a:pPr lvl="1"/>
            <a:r>
              <a:rPr lang="es-ES" b="1" dirty="0"/>
              <a:t>Servicios externos:</a:t>
            </a:r>
            <a:r>
              <a:rPr lang="es-ES" dirty="0"/>
              <a:t> alianzas con proveedores de MSSP (</a:t>
            </a:r>
            <a:r>
              <a:rPr lang="es-ES" dirty="0" err="1"/>
              <a:t>Managed</a:t>
            </a:r>
            <a:r>
              <a:rPr lang="es-ES" dirty="0"/>
              <a:t> Security </a:t>
            </a:r>
            <a:r>
              <a:rPr lang="es-ES" dirty="0" err="1"/>
              <a:t>Services</a:t>
            </a:r>
            <a:r>
              <a:rPr lang="es-ES" dirty="0"/>
              <a:t>).</a:t>
            </a:r>
          </a:p>
          <a:p>
            <a:r>
              <a:rPr lang="es-ES" b="1" dirty="0"/>
              <a:t>Cumplimiento regulatorio en teletrabajo</a:t>
            </a:r>
            <a:endParaRPr lang="es-ES" dirty="0"/>
          </a:p>
          <a:p>
            <a:pPr lvl="1"/>
            <a:r>
              <a:rPr lang="es-ES" b="1" dirty="0"/>
              <a:t>VPN obligatoria y cifrado de comunicaciones.</a:t>
            </a:r>
            <a:endParaRPr lang="es-ES" dirty="0"/>
          </a:p>
          <a:p>
            <a:pPr lvl="1"/>
            <a:r>
              <a:rPr lang="es-ES" b="1" dirty="0"/>
              <a:t>Gestión de identidades (IAM, MFA, Zero Trust).</a:t>
            </a:r>
            <a:endParaRPr lang="es-ES" dirty="0"/>
          </a:p>
          <a:p>
            <a:pPr lvl="1"/>
            <a:r>
              <a:rPr lang="es-ES" b="1" dirty="0"/>
              <a:t>Políticas claras:</a:t>
            </a:r>
            <a:r>
              <a:rPr lang="es-ES" dirty="0"/>
              <a:t> uso de equipos corporativos, segmentación de accesos y control de datos.</a:t>
            </a:r>
          </a:p>
          <a:p>
            <a:pPr lvl="1"/>
            <a:r>
              <a:rPr lang="es-ES" b="1" dirty="0"/>
              <a:t>Auditorías periódicas:</a:t>
            </a:r>
            <a:r>
              <a:rPr lang="es-ES" dirty="0"/>
              <a:t> para verificar cumplimiento normativo.</a:t>
            </a:r>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16</a:t>
            </a:fld>
            <a:endParaRPr lang="es-EC"/>
          </a:p>
        </p:txBody>
      </p:sp>
    </p:spTree>
    <p:extLst>
      <p:ext uri="{BB962C8B-B14F-4D97-AF65-F5344CB8AC3E}">
        <p14:creationId xmlns:p14="http://schemas.microsoft.com/office/powerpoint/2010/main" val="2834692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dirty="0"/>
            </a:br>
            <a:r>
              <a:rPr lang="es-ES" b="1" dirty="0"/>
              <a:t>Idea fuerza:</a:t>
            </a:r>
            <a:r>
              <a:rPr lang="es-ES" dirty="0"/>
              <a:t> “Los datos globales confirman que los ciberataques son una amenaza crítica al mismo nivel que el cambio climático o las pandemias.”</a:t>
            </a:r>
          </a:p>
          <a:p>
            <a:endParaRPr lang="es-ES" dirty="0"/>
          </a:p>
          <a:p>
            <a:r>
              <a:rPr lang="es-ES" dirty="0"/>
              <a:t>“Cuando revisamos datos globales, el panorama se vuelve más claro:</a:t>
            </a:r>
          </a:p>
          <a:p>
            <a:r>
              <a:rPr lang="es-ES" b="1" dirty="0"/>
              <a:t>ENISA </a:t>
            </a:r>
            <a:r>
              <a:rPr lang="es-ES" b="1" dirty="0" err="1"/>
              <a:t>Threat</a:t>
            </a:r>
            <a:r>
              <a:rPr lang="es-ES" b="1" dirty="0"/>
              <a:t> </a:t>
            </a:r>
            <a:r>
              <a:rPr lang="es-ES" b="1" dirty="0" err="1"/>
              <a:t>Landscape</a:t>
            </a:r>
            <a:r>
              <a:rPr lang="es-ES" dirty="0"/>
              <a:t> muestra que </a:t>
            </a:r>
            <a:r>
              <a:rPr lang="es-ES" dirty="0" err="1"/>
              <a:t>ransomware</a:t>
            </a:r>
            <a:r>
              <a:rPr lang="es-ES" dirty="0"/>
              <a:t> y phishing siguen siendo las principales amenazas en Europa.</a:t>
            </a:r>
          </a:p>
          <a:p>
            <a:r>
              <a:rPr lang="es-ES" dirty="0"/>
              <a:t>El </a:t>
            </a:r>
            <a:r>
              <a:rPr lang="es-ES" b="1" dirty="0" err="1"/>
              <a:t>World</a:t>
            </a:r>
            <a:r>
              <a:rPr lang="es-ES" b="1" dirty="0"/>
              <a:t> </a:t>
            </a:r>
            <a:r>
              <a:rPr lang="es-ES" b="1" dirty="0" err="1"/>
              <a:t>Economic</a:t>
            </a:r>
            <a:r>
              <a:rPr lang="es-ES" b="1" dirty="0"/>
              <a:t> </a:t>
            </a:r>
            <a:r>
              <a:rPr lang="es-ES" b="1" dirty="0" err="1"/>
              <a:t>Forum</a:t>
            </a:r>
            <a:r>
              <a:rPr lang="es-ES" dirty="0"/>
              <a:t> incluye los riesgos cibernéticos dentro de los top 5 riesgos globales junto a cambio climático y crisis sociales.</a:t>
            </a:r>
          </a:p>
          <a:p>
            <a:r>
              <a:rPr lang="es-ES" dirty="0"/>
              <a:t>El </a:t>
            </a:r>
            <a:r>
              <a:rPr lang="es-ES" b="1" dirty="0"/>
              <a:t>Verizon Data </a:t>
            </a:r>
            <a:r>
              <a:rPr lang="es-ES" b="1" dirty="0" err="1"/>
              <a:t>Breach</a:t>
            </a:r>
            <a:r>
              <a:rPr lang="es-ES" b="1" dirty="0"/>
              <a:t> </a:t>
            </a:r>
            <a:r>
              <a:rPr lang="es-ES" b="1" dirty="0" err="1"/>
              <a:t>Investigations</a:t>
            </a:r>
            <a:r>
              <a:rPr lang="es-ES" b="1" dirty="0"/>
              <a:t> </a:t>
            </a:r>
            <a:r>
              <a:rPr lang="es-ES" b="1" dirty="0" err="1"/>
              <a:t>Report</a:t>
            </a:r>
            <a:r>
              <a:rPr lang="es-ES" dirty="0"/>
              <a:t> destaca que la mayoría de las brechas todavía se originan en errores humanos y phishing.</a:t>
            </a:r>
            <a:br>
              <a:rPr lang="es-ES" dirty="0"/>
            </a:br>
            <a:endParaRPr lang="es-ES" dirty="0"/>
          </a:p>
          <a:p>
            <a:endParaRPr lang="es-ES" dirty="0"/>
          </a:p>
          <a:p>
            <a:endParaRPr lang="es-ES" dirty="0"/>
          </a:p>
          <a:p>
            <a:r>
              <a:rPr lang="es-ES" dirty="0"/>
              <a:t>Estos informes confirman que no hablamos de percepciones, sino de hechos: el riesgo cibernético es global, creciente y transversal a todas las industrias.”</a:t>
            </a:r>
          </a:p>
          <a:p>
            <a:r>
              <a:rPr lang="es-ES" b="1" dirty="0"/>
              <a:t>Reflexión:</a:t>
            </a:r>
            <a:r>
              <a:rPr lang="es-ES" dirty="0"/>
              <a:t> </a:t>
            </a:r>
            <a:r>
              <a:rPr lang="es-ES" i="1" dirty="0"/>
              <a:t>Los números hablan: si no gestionamos riesgos, gestionaremos incidentes.</a:t>
            </a:r>
            <a:endParaRPr lang="es-ES" dirty="0"/>
          </a:p>
          <a:p>
            <a:endParaRPr lang="es-EC" dirty="0"/>
          </a:p>
          <a:p>
            <a:endParaRPr lang="es-EC" dirty="0"/>
          </a:p>
          <a:p>
            <a:endParaRPr lang="es-EC" dirty="0"/>
          </a:p>
          <a:p>
            <a:r>
              <a:rPr lang="es-ES" b="1" dirty="0"/>
              <a:t>¿Cuántas brechas informáticas afectan a las empresas hoy?</a:t>
            </a:r>
          </a:p>
          <a:p>
            <a:r>
              <a:rPr lang="es-ES" b="1" dirty="0"/>
              <a:t>Incidentes globales recientes</a:t>
            </a:r>
          </a:p>
          <a:p>
            <a:r>
              <a:rPr lang="es-ES" dirty="0"/>
              <a:t>En solo </a:t>
            </a:r>
            <a:r>
              <a:rPr lang="es-ES" b="1" dirty="0"/>
              <a:t>julio de 2025</a:t>
            </a:r>
            <a:r>
              <a:rPr lang="es-ES" dirty="0"/>
              <a:t>, se reportaron </a:t>
            </a:r>
            <a:r>
              <a:rPr lang="es-ES" b="1" dirty="0"/>
              <a:t>29 brechas cibernéticas públicas</a:t>
            </a:r>
            <a:r>
              <a:rPr lang="es-ES" dirty="0"/>
              <a:t> que afectaron al menos </a:t>
            </a:r>
            <a:r>
              <a:rPr lang="es-ES" b="1" dirty="0"/>
              <a:t>14,9 millones de registros</a:t>
            </a:r>
            <a:r>
              <a:rPr lang="es-ES" dirty="0"/>
              <a:t> </a:t>
            </a:r>
            <a:r>
              <a:rPr lang="es-ES" dirty="0">
                <a:hlinkClick r:id="rId3"/>
              </a:rPr>
              <a:t>PMC+1</a:t>
            </a:r>
            <a:r>
              <a:rPr lang="es-ES" dirty="0">
                <a:hlinkClick r:id="rId4"/>
              </a:rPr>
              <a:t>itgovernance.co.uk</a:t>
            </a:r>
            <a:r>
              <a:rPr lang="es-ES" dirty="0"/>
              <a:t>.</a:t>
            </a:r>
          </a:p>
          <a:p>
            <a:r>
              <a:rPr lang="es-ES" dirty="0"/>
              <a:t>En </a:t>
            </a:r>
            <a:r>
              <a:rPr lang="es-ES" b="1" dirty="0"/>
              <a:t>2023</a:t>
            </a:r>
            <a:r>
              <a:rPr lang="es-ES" dirty="0"/>
              <a:t>, en EE.UU., se registraron </a:t>
            </a:r>
            <a:r>
              <a:rPr lang="es-ES" b="1" dirty="0"/>
              <a:t>3.205 brechas</a:t>
            </a:r>
            <a:r>
              <a:rPr lang="es-ES" dirty="0"/>
              <a:t> reportadas —un aumento del 78 % respecto al año anterior— afectando a más de </a:t>
            </a:r>
            <a:r>
              <a:rPr lang="es-ES" b="1" dirty="0"/>
              <a:t>3,2 millones</a:t>
            </a:r>
            <a:r>
              <a:rPr lang="es-ES" dirty="0"/>
              <a:t> de consumidores en un solo estado (Carolina del Sur) </a:t>
            </a:r>
            <a:r>
              <a:rPr lang="es-ES" dirty="0">
                <a:hlinkClick r:id="rId5"/>
              </a:rPr>
              <a:t>AP News</a:t>
            </a:r>
            <a:r>
              <a:rPr lang="es-ES" dirty="0"/>
              <a:t>.</a:t>
            </a:r>
          </a:p>
          <a:p>
            <a:r>
              <a:rPr lang="es-ES" dirty="0"/>
              <a:t>A lo largo del </a:t>
            </a:r>
            <a:r>
              <a:rPr lang="es-ES" b="1" dirty="0"/>
              <a:t>último año</a:t>
            </a:r>
            <a:r>
              <a:rPr lang="es-ES" dirty="0"/>
              <a:t>, se estimaron </a:t>
            </a:r>
            <a:r>
              <a:rPr lang="es-ES" b="1" dirty="0"/>
              <a:t>4.100 brechas públicas</a:t>
            </a:r>
            <a:r>
              <a:rPr lang="es-ES" dirty="0"/>
              <a:t> en todo el mundo, lo que equivale a </a:t>
            </a:r>
            <a:r>
              <a:rPr lang="es-ES" b="1" dirty="0"/>
              <a:t>unas 11 por día</a:t>
            </a:r>
            <a:r>
              <a:rPr lang="es-ES" dirty="0"/>
              <a:t> </a:t>
            </a:r>
            <a:r>
              <a:rPr lang="es-ES" dirty="0">
                <a:hlinkClick r:id="rId6"/>
              </a:rPr>
              <a:t>breachsense.com</a:t>
            </a:r>
            <a:r>
              <a:rPr lang="es-ES" dirty="0"/>
              <a:t>.</a:t>
            </a:r>
          </a:p>
          <a:p>
            <a:r>
              <a:rPr lang="es-ES" b="1" dirty="0"/>
              <a:t>Interpretación para empresas:</a:t>
            </a:r>
          </a:p>
          <a:p>
            <a:r>
              <a:rPr lang="es-ES" dirty="0"/>
              <a:t>Con estos datos, podemos estimar que las </a:t>
            </a:r>
            <a:r>
              <a:rPr lang="es-ES" b="1" dirty="0"/>
              <a:t>empresas enfrentan múltiples brechas cada día</a:t>
            </a:r>
            <a:r>
              <a:rPr lang="es-ES" dirty="0"/>
              <a:t>, incluso si muchas no se hacen públicas.</a:t>
            </a:r>
          </a:p>
          <a:p>
            <a:r>
              <a:rPr lang="es-ES" dirty="0"/>
              <a:t>Esto confirma que las brechas de información ya no son eventos raros, sino una amenaza persistente y sistémica.</a:t>
            </a:r>
          </a:p>
          <a:p>
            <a:endParaRPr lang="es-EC" dirty="0"/>
          </a:p>
          <a:p>
            <a:endParaRPr lang="es-EC" dirty="0"/>
          </a:p>
          <a:p>
            <a:endParaRPr lang="es-EC" dirty="0"/>
          </a:p>
          <a:p>
            <a:r>
              <a:rPr lang="es-ES" b="1" dirty="0"/>
              <a:t>¿Cómo se pueden categorizar las brechas?</a:t>
            </a:r>
          </a:p>
          <a:p>
            <a:r>
              <a:rPr lang="es-ES" b="1" dirty="0"/>
              <a:t>Tipos según origen o técnica de ataque</a:t>
            </a:r>
          </a:p>
          <a:p>
            <a:r>
              <a:rPr lang="es-ES" dirty="0"/>
              <a:t>Según Veritas, las brechas más comunes son </a:t>
            </a:r>
            <a:r>
              <a:rPr lang="es-ES" dirty="0">
                <a:hlinkClick r:id="rId7"/>
              </a:rPr>
              <a:t>DeepStrike</a:t>
            </a:r>
            <a:r>
              <a:rPr lang="es-ES" dirty="0">
                <a:hlinkClick r:id="rId8"/>
              </a:rPr>
              <a:t>veritas.com</a:t>
            </a:r>
            <a:r>
              <a:rPr lang="es-ES" dirty="0"/>
              <a:t>:</a:t>
            </a:r>
          </a:p>
          <a:p>
            <a:r>
              <a:rPr lang="es-ES" dirty="0"/>
              <a:t>Información robada (</a:t>
            </a:r>
            <a:r>
              <a:rPr lang="es-ES" dirty="0" err="1"/>
              <a:t>Stolen</a:t>
            </a:r>
            <a:r>
              <a:rPr lang="es-ES" dirty="0"/>
              <a:t> </a:t>
            </a:r>
            <a:r>
              <a:rPr lang="es-ES" dirty="0" err="1"/>
              <a:t>Information</a:t>
            </a:r>
            <a:r>
              <a:rPr lang="es-ES" dirty="0"/>
              <a:t>)</a:t>
            </a:r>
          </a:p>
          <a:p>
            <a:r>
              <a:rPr lang="es-ES" dirty="0" err="1"/>
              <a:t>Ransomware</a:t>
            </a:r>
            <a:endParaRPr lang="es-ES" dirty="0"/>
          </a:p>
          <a:p>
            <a:r>
              <a:rPr lang="es-ES" dirty="0"/>
              <a:t>Fuerza bruta / adivinación de contraseñas</a:t>
            </a:r>
          </a:p>
          <a:p>
            <a:r>
              <a:rPr lang="es-ES" dirty="0"/>
              <a:t>Grabación de pulsaciones (</a:t>
            </a:r>
            <a:r>
              <a:rPr lang="es-ES" dirty="0" err="1"/>
              <a:t>Keystroke</a:t>
            </a:r>
            <a:r>
              <a:rPr lang="es-ES" dirty="0"/>
              <a:t> </a:t>
            </a:r>
            <a:r>
              <a:rPr lang="es-ES" dirty="0" err="1"/>
              <a:t>logging</a:t>
            </a:r>
            <a:r>
              <a:rPr lang="es-ES" dirty="0"/>
              <a:t>)</a:t>
            </a:r>
          </a:p>
          <a:p>
            <a:r>
              <a:rPr lang="es-ES" dirty="0"/>
              <a:t>Phishing</a:t>
            </a:r>
          </a:p>
          <a:p>
            <a:r>
              <a:rPr lang="es-ES" dirty="0"/>
              <a:t>Malware o virus</a:t>
            </a:r>
          </a:p>
          <a:p>
            <a:r>
              <a:rPr lang="es-ES" dirty="0" err="1"/>
              <a:t>DDoS</a:t>
            </a:r>
            <a:r>
              <a:rPr lang="es-ES" dirty="0"/>
              <a:t> (aunque principalmente causa interrupción, puede derivar en brechas posteriores)</a:t>
            </a:r>
          </a:p>
          <a:p>
            <a:r>
              <a:rPr lang="es-ES" b="1" dirty="0"/>
              <a:t>Clasificación según causa humana o técnica</a:t>
            </a:r>
          </a:p>
          <a:p>
            <a:r>
              <a:rPr lang="es-ES" b="1" dirty="0"/>
              <a:t>Errores humanos o negligencia</a:t>
            </a:r>
            <a:r>
              <a:rPr lang="es-ES" dirty="0"/>
              <a:t>: envío accidental de datos, configuración errónea de sistemas, pérdida de dispositivos </a:t>
            </a:r>
            <a:r>
              <a:rPr lang="es-ES" dirty="0">
                <a:hlinkClick r:id="rId9"/>
              </a:rPr>
              <a:t>vikingcloud.com+14en.wikipedia.org+14veritas.com+14</a:t>
            </a:r>
            <a:r>
              <a:rPr lang="es-ES" dirty="0">
                <a:hlinkClick r:id="rId8"/>
              </a:rPr>
              <a:t>veritas.com</a:t>
            </a:r>
            <a:r>
              <a:rPr lang="es-ES" dirty="0"/>
              <a:t>.</a:t>
            </a:r>
          </a:p>
          <a:p>
            <a:r>
              <a:rPr lang="es-ES" b="1" dirty="0"/>
              <a:t>Amenazas internas intencionales</a:t>
            </a:r>
            <a:r>
              <a:rPr lang="es-ES" dirty="0"/>
              <a:t>: empleados o terceros maliciosos que comprometen los datos.</a:t>
            </a:r>
          </a:p>
          <a:p>
            <a:r>
              <a:rPr lang="es-ES" b="1" dirty="0"/>
              <a:t>Ciberataques externos</a:t>
            </a:r>
            <a:r>
              <a:rPr lang="es-ES" dirty="0"/>
              <a:t>: explotación, hacking, malware, </a:t>
            </a:r>
            <a:r>
              <a:rPr lang="es-ES" dirty="0" err="1"/>
              <a:t>ransomware</a:t>
            </a:r>
            <a:r>
              <a:rPr lang="es-ES" dirty="0"/>
              <a:t>, phishing.</a:t>
            </a:r>
          </a:p>
          <a:p>
            <a:r>
              <a:rPr lang="es-ES" b="1" dirty="0"/>
              <a:t>Por sector o tipo de organización (datos de salud)</a:t>
            </a:r>
          </a:p>
          <a:p>
            <a:r>
              <a:rPr lang="es-ES" dirty="0"/>
              <a:t>Entre 2005 y 2019, según un estudio sobre el sector salud:</a:t>
            </a:r>
          </a:p>
          <a:p>
            <a:r>
              <a:rPr lang="es-ES" b="1" dirty="0"/>
              <a:t>Sector educativo (EDU)</a:t>
            </a:r>
            <a:r>
              <a:rPr lang="es-ES" dirty="0"/>
              <a:t>: ~10 % de brechas.</a:t>
            </a:r>
          </a:p>
          <a:p>
            <a:r>
              <a:rPr lang="es-ES" b="1" dirty="0"/>
              <a:t>Medios (BSF)</a:t>
            </a:r>
            <a:r>
              <a:rPr lang="es-ES" dirty="0"/>
              <a:t>: ~6 %.</a:t>
            </a:r>
          </a:p>
          <a:p>
            <a:r>
              <a:rPr lang="es-ES" b="1" dirty="0"/>
              <a:t>Servicios operativos (BSO)</a:t>
            </a:r>
            <a:r>
              <a:rPr lang="es-ES" dirty="0"/>
              <a:t>: ~7 %.</a:t>
            </a:r>
          </a:p>
          <a:p>
            <a:r>
              <a:rPr lang="es-ES" b="1" dirty="0"/>
              <a:t>Sector médico (MED)</a:t>
            </a:r>
            <a:r>
              <a:rPr lang="es-ES" dirty="0"/>
              <a:t>: ~62  % </a:t>
            </a:r>
            <a:r>
              <a:rPr lang="es-ES" dirty="0">
                <a:hlinkClick r:id="rId3"/>
              </a:rPr>
              <a:t>PMC</a:t>
            </a:r>
            <a:r>
              <a:rPr lang="es-ES" dirty="0"/>
              <a:t>.</a:t>
            </a:r>
          </a:p>
          <a:p>
            <a:r>
              <a:rPr lang="es-ES" dirty="0"/>
              <a:t>Esto muestra cómo ciertos sectores —como salud— concentran muchos incidentes.</a:t>
            </a:r>
          </a:p>
          <a:p>
            <a:endParaRPr lang="es-EC" dirty="0"/>
          </a:p>
          <a:p>
            <a:endParaRPr lang="es-EC" dirty="0"/>
          </a:p>
          <a:p>
            <a:r>
              <a:rPr lang="es-ES" b="1" dirty="0"/>
              <a:t>Mini-Guion para presentación (~2 min):</a:t>
            </a:r>
          </a:p>
          <a:p>
            <a:r>
              <a:rPr lang="es-ES" dirty="0"/>
              <a:t>“Hoy, las brechas informáticas son una realidad cotidiana para las empresas. En julio de 2025, hubo 29 incidentes públicos que afectaron a casi 15 millones de registros. Y el año pasado se reportaron más de 4.100 brechas en todo el mundo, o sea, unas 11 por día.</a:t>
            </a:r>
          </a:p>
          <a:p>
            <a:r>
              <a:rPr lang="es-ES" dirty="0"/>
              <a:t>Podemos categorizar estas brechas de dos formas: por el </a:t>
            </a:r>
            <a:r>
              <a:rPr lang="es-ES" b="1" dirty="0"/>
              <a:t>tipo de ataque</a:t>
            </a:r>
            <a:r>
              <a:rPr lang="es-ES" dirty="0"/>
              <a:t> (como </a:t>
            </a:r>
            <a:r>
              <a:rPr lang="es-ES" dirty="0" err="1"/>
              <a:t>ransomware</a:t>
            </a:r>
            <a:r>
              <a:rPr lang="es-ES" dirty="0"/>
              <a:t>, phishing, robo de datos, malware o </a:t>
            </a:r>
            <a:r>
              <a:rPr lang="es-ES" dirty="0" err="1"/>
              <a:t>DDoS</a:t>
            </a:r>
            <a:r>
              <a:rPr lang="es-ES" dirty="0"/>
              <a:t>) y por la </a:t>
            </a:r>
            <a:r>
              <a:rPr lang="es-ES" b="1" dirty="0"/>
              <a:t>causa del incidente</a:t>
            </a:r>
            <a:r>
              <a:rPr lang="es-ES" dirty="0"/>
              <a:t>, ya sea un error humano, un empleado malicioso o un ataque externo. Además, ciertos sectores, como el de salud, reportan mayor incidencia; por ejemplo, fue responsable del 62 % de las brechas en un estudio histórico del sector.</a:t>
            </a:r>
          </a:p>
          <a:p>
            <a:r>
              <a:rPr lang="es-ES" dirty="0"/>
              <a:t>Esto destaca que las brechas no son eventos aislados, sino amenazas constantes que requieren clasificación, prevención adaptada al tipo de ataque y atención especial en los sectores más sensibles.”</a:t>
            </a:r>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17</a:t>
            </a:fld>
            <a:endParaRPr lang="es-EC"/>
          </a:p>
        </p:txBody>
      </p:sp>
    </p:spTree>
    <p:extLst>
      <p:ext uri="{BB962C8B-B14F-4D97-AF65-F5344CB8AC3E}">
        <p14:creationId xmlns:p14="http://schemas.microsoft.com/office/powerpoint/2010/main" val="1497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
            </a:r>
            <a:br>
              <a:rPr lang="es-ES" dirty="0"/>
            </a:br>
            <a:r>
              <a:rPr lang="es-ES" b="1" dirty="0"/>
              <a:t>Idea fuerza:</a:t>
            </a:r>
            <a:r>
              <a:rPr lang="es-ES" dirty="0"/>
              <a:t> “El futuro del conflicto se librará en el ciberespacio tanto como en el terreno físico.”</a:t>
            </a:r>
          </a:p>
          <a:p>
            <a:endParaRPr lang="es-ES" dirty="0"/>
          </a:p>
          <a:p>
            <a:r>
              <a:rPr lang="es-ES" b="1" dirty="0"/>
              <a:t>Diapositiva 7 – Enfoques de defensa emergentes</a:t>
            </a:r>
          </a:p>
          <a:p>
            <a:endParaRPr lang="es-EC" dirty="0"/>
          </a:p>
          <a:p>
            <a:r>
              <a:rPr lang="es-ES" b="1" dirty="0"/>
              <a:t>Guion:</a:t>
            </a:r>
            <a:br>
              <a:rPr lang="es-ES" dirty="0"/>
            </a:br>
            <a:r>
              <a:rPr lang="es-ES" dirty="0"/>
              <a:t>“Miremos hacia adelante:</a:t>
            </a:r>
          </a:p>
          <a:p>
            <a:r>
              <a:rPr lang="es-ES" b="1" dirty="0"/>
              <a:t>Infraestructuras críticas</a:t>
            </a:r>
            <a:r>
              <a:rPr lang="es-ES" dirty="0"/>
              <a:t> (energía, transporte, telecomunicaciones) son el nuevo blanco, con impactos potencialmente devastadores.</a:t>
            </a:r>
          </a:p>
          <a:p>
            <a:r>
              <a:rPr lang="es-ES" b="1" dirty="0" err="1"/>
              <a:t>Blockchain</a:t>
            </a:r>
            <a:r>
              <a:rPr lang="es-ES" b="1" dirty="0"/>
              <a:t> y criptomonedas:</a:t>
            </a:r>
            <a:r>
              <a:rPr lang="es-ES" dirty="0"/>
              <a:t> aunque se presentan como seguras, también son objeto de robos millonarios por vulnerabilidades en contratos inteligentes.</a:t>
            </a:r>
          </a:p>
          <a:p>
            <a:r>
              <a:rPr lang="es-ES" b="1" dirty="0"/>
              <a:t>Guerra híbrida y </a:t>
            </a:r>
            <a:r>
              <a:rPr lang="es-ES" b="1" dirty="0" err="1"/>
              <a:t>ciberconflictos</a:t>
            </a:r>
            <a:r>
              <a:rPr lang="es-ES" b="1" dirty="0"/>
              <a:t>:</a:t>
            </a:r>
            <a:r>
              <a:rPr lang="es-ES" dirty="0"/>
              <a:t> hoy el ciberespacio es un campo de batalla más. Lo vimos en el conflicto Rusia-Ucrania, donde ataques digitales acompañaron las acciones militares.</a:t>
            </a:r>
            <a:br>
              <a:rPr lang="es-ES" dirty="0"/>
            </a:br>
            <a:r>
              <a:rPr lang="es-ES" dirty="0"/>
              <a:t>Estos riesgos emergentes requieren cooperación internacional y preparación constante.”</a:t>
            </a:r>
          </a:p>
          <a:p>
            <a:r>
              <a:rPr lang="es-ES" b="1" dirty="0"/>
              <a:t>Pregunta detonante:</a:t>
            </a:r>
            <a:r>
              <a:rPr lang="es-ES" dirty="0"/>
              <a:t> </a:t>
            </a:r>
            <a:r>
              <a:rPr lang="es-ES" i="1" dirty="0"/>
              <a:t>¿Qué pasaría si mañana un ciberataque dejara sin energía eléctrica a una ciudad entera durante varios días?</a:t>
            </a:r>
            <a:endParaRPr lang="es-ES" dirty="0"/>
          </a:p>
          <a:p>
            <a:endParaRPr lang="es-EC" dirty="0"/>
          </a:p>
          <a:p>
            <a:r>
              <a:rPr lang="es-ES" b="1" dirty="0"/>
              <a:t>¿Por qué el futuro del conflicto estará en el ciberespacio?</a:t>
            </a:r>
          </a:p>
          <a:p>
            <a:r>
              <a:rPr lang="es-ES" b="1" dirty="0"/>
              <a:t>Dependencia digital de la sociedad</a:t>
            </a:r>
            <a:endParaRPr lang="es-ES" dirty="0"/>
          </a:p>
          <a:p>
            <a:pPr lvl="1"/>
            <a:r>
              <a:rPr lang="es-ES" dirty="0"/>
              <a:t>Infraestructuras críticas (energía, transporte, telecomunicaciones, salud, banca) dependen de sistemas informáticos.</a:t>
            </a:r>
          </a:p>
          <a:p>
            <a:pPr lvl="1"/>
            <a:r>
              <a:rPr lang="es-ES" dirty="0"/>
              <a:t>Atacar sistemas digitales puede paralizar un país sin disparar una sola bala.</a:t>
            </a:r>
          </a:p>
          <a:p>
            <a:r>
              <a:rPr lang="es-ES" b="1" dirty="0"/>
              <a:t>Costos y accesibilidad</a:t>
            </a:r>
            <a:endParaRPr lang="es-ES" dirty="0"/>
          </a:p>
          <a:p>
            <a:pPr lvl="1"/>
            <a:r>
              <a:rPr lang="es-ES" dirty="0"/>
              <a:t>Lanzar un ciberataque es </a:t>
            </a:r>
            <a:r>
              <a:rPr lang="es-ES" b="1" dirty="0"/>
              <a:t>mucho más barato</a:t>
            </a:r>
            <a:r>
              <a:rPr lang="es-ES" dirty="0"/>
              <a:t> que desplegar fuerzas armadas.</a:t>
            </a:r>
          </a:p>
          <a:p>
            <a:pPr lvl="1"/>
            <a:r>
              <a:rPr lang="es-ES" dirty="0"/>
              <a:t>Estados y grupos no estatales pueden desarrollar </a:t>
            </a:r>
            <a:r>
              <a:rPr lang="es-ES" b="1" dirty="0"/>
              <a:t>ciberarmas con bajo costo y alto impacto</a:t>
            </a:r>
            <a:r>
              <a:rPr lang="es-ES" dirty="0"/>
              <a:t>.</a:t>
            </a:r>
          </a:p>
          <a:p>
            <a:r>
              <a:rPr lang="es-ES" b="1" dirty="0"/>
              <a:t>Dificultad de atribución</a:t>
            </a:r>
            <a:endParaRPr lang="es-ES" dirty="0"/>
          </a:p>
          <a:p>
            <a:pPr lvl="1"/>
            <a:r>
              <a:rPr lang="es-ES" dirty="0"/>
              <a:t>En el ciberespacio es difícil saber con certeza </a:t>
            </a:r>
            <a:r>
              <a:rPr lang="es-ES" b="1" dirty="0"/>
              <a:t>quién atacó primero</a:t>
            </a:r>
            <a:r>
              <a:rPr lang="es-ES" dirty="0"/>
              <a:t>.</a:t>
            </a:r>
          </a:p>
          <a:p>
            <a:pPr lvl="1"/>
            <a:r>
              <a:rPr lang="es-ES" dirty="0"/>
              <a:t>Esto da margen a operaciones encubiertas y de espionaje que en el mundo físico serían imposibles sin represalias inmediatas.</a:t>
            </a:r>
          </a:p>
          <a:p>
            <a:r>
              <a:rPr lang="es-ES" b="1" dirty="0"/>
              <a:t>Efecto combinado</a:t>
            </a:r>
            <a:endParaRPr lang="es-ES" dirty="0"/>
          </a:p>
          <a:p>
            <a:pPr lvl="1"/>
            <a:r>
              <a:rPr lang="es-ES" dirty="0"/>
              <a:t>Los conflictos modernos integran ataques físicos y cibernéticos.</a:t>
            </a:r>
          </a:p>
          <a:p>
            <a:pPr lvl="1"/>
            <a:r>
              <a:rPr lang="es-ES" dirty="0"/>
              <a:t>Ejemplo: durante la guerra Rusia–Ucrania, ataques </a:t>
            </a:r>
            <a:r>
              <a:rPr lang="es-ES" dirty="0" err="1"/>
              <a:t>DDoS</a:t>
            </a:r>
            <a:r>
              <a:rPr lang="es-ES" dirty="0"/>
              <a:t> y malware acompañaron operaciones militares.</a:t>
            </a:r>
          </a:p>
          <a:p>
            <a:endParaRPr lang="es-EC" dirty="0"/>
          </a:p>
          <a:p>
            <a:endParaRPr lang="es-EC" dirty="0"/>
          </a:p>
          <a:p>
            <a:r>
              <a:rPr lang="es-ES" b="1" dirty="0"/>
              <a:t>Consecuencias posibles a nivel mundial</a:t>
            </a:r>
          </a:p>
          <a:p>
            <a:r>
              <a:rPr lang="es-ES" b="1" dirty="0"/>
              <a:t>Ciberataques a infraestructuras críticas</a:t>
            </a:r>
            <a:endParaRPr lang="es-ES" dirty="0"/>
          </a:p>
          <a:p>
            <a:pPr lvl="1"/>
            <a:r>
              <a:rPr lang="es-ES" dirty="0"/>
              <a:t>Apagones eléctricos masivos, interrupción de servicios hospitalarios, caos en el transporte aéreo o ferroviario.</a:t>
            </a:r>
          </a:p>
          <a:p>
            <a:pPr lvl="1"/>
            <a:r>
              <a:rPr lang="es-ES" dirty="0"/>
              <a:t>Ejemplo: </a:t>
            </a:r>
            <a:r>
              <a:rPr lang="es-ES" i="1" dirty="0"/>
              <a:t>Stuxnet (2010)</a:t>
            </a:r>
            <a:r>
              <a:rPr lang="es-ES" dirty="0"/>
              <a:t> mostró que un malware puede dañar instalaciones nucleares.</a:t>
            </a:r>
          </a:p>
          <a:p>
            <a:r>
              <a:rPr lang="es-ES" b="1" dirty="0"/>
              <a:t>Guerra económica y financiera</a:t>
            </a:r>
            <a:endParaRPr lang="es-ES" dirty="0"/>
          </a:p>
          <a:p>
            <a:pPr lvl="1"/>
            <a:r>
              <a:rPr lang="es-ES" dirty="0"/>
              <a:t>Ataques a bolsas de valores, sistemas de pagos internacionales o bancos.</a:t>
            </a:r>
          </a:p>
          <a:p>
            <a:pPr lvl="1"/>
            <a:r>
              <a:rPr lang="es-ES" dirty="0"/>
              <a:t>Podrían generar crisis económicas globales.</a:t>
            </a:r>
          </a:p>
          <a:p>
            <a:r>
              <a:rPr lang="es-ES" b="1" dirty="0"/>
              <a:t>Campañas de desinformación</a:t>
            </a:r>
            <a:endParaRPr lang="es-ES" dirty="0"/>
          </a:p>
          <a:p>
            <a:pPr lvl="1"/>
            <a:r>
              <a:rPr lang="es-ES" dirty="0"/>
              <a:t>Uso de IA y </a:t>
            </a:r>
            <a:r>
              <a:rPr lang="es-ES" dirty="0" err="1"/>
              <a:t>deepfakes</a:t>
            </a:r>
            <a:r>
              <a:rPr lang="es-ES" dirty="0"/>
              <a:t> para manipular elecciones, polarizar sociedades o desestabilizar gobiernos.</a:t>
            </a:r>
          </a:p>
          <a:p>
            <a:r>
              <a:rPr lang="es-ES" b="1" dirty="0"/>
              <a:t>Ciberguerra entre estados</a:t>
            </a:r>
            <a:endParaRPr lang="es-ES" dirty="0"/>
          </a:p>
          <a:p>
            <a:pPr lvl="1"/>
            <a:r>
              <a:rPr lang="es-ES" dirty="0"/>
              <a:t>Riesgo de una “</a:t>
            </a:r>
            <a:r>
              <a:rPr lang="es-ES" b="1" dirty="0"/>
              <a:t>guerra fría digital</a:t>
            </a:r>
            <a:r>
              <a:rPr lang="es-ES" dirty="0"/>
              <a:t>”, con espionaje continuo y ataques a gran escala que no lleguen a un enfrentamiento militar directo.</a:t>
            </a:r>
          </a:p>
          <a:p>
            <a:r>
              <a:rPr lang="es-ES" b="1" dirty="0"/>
              <a:t>Colapso de confianza en la tecnología</a:t>
            </a:r>
            <a:endParaRPr lang="es-ES" dirty="0"/>
          </a:p>
          <a:p>
            <a:pPr lvl="1"/>
            <a:r>
              <a:rPr lang="es-ES" dirty="0"/>
              <a:t>Si ataques masivos a la nube, al </a:t>
            </a:r>
            <a:r>
              <a:rPr lang="es-ES" dirty="0" err="1"/>
              <a:t>IoT</a:t>
            </a:r>
            <a:r>
              <a:rPr lang="es-ES" dirty="0"/>
              <a:t> o a satélites se vuelven comunes, podría generarse </a:t>
            </a:r>
            <a:r>
              <a:rPr lang="es-ES" b="1" dirty="0"/>
              <a:t>desconfianza global en sistemas digitales</a:t>
            </a:r>
            <a:r>
              <a:rPr lang="es-ES" dirty="0"/>
              <a:t>.</a:t>
            </a:r>
          </a:p>
          <a:p>
            <a:endParaRPr lang="es-EC" dirty="0"/>
          </a:p>
          <a:p>
            <a:r>
              <a:rPr lang="es-ES" dirty="0"/>
              <a:t>“El futuro de los conflictos se librará tanto en el terreno físico como en el ciberespacio porque nuestras sociedades son cada vez más dependientes de la tecnología. Hoy, atacar un sistema eléctrico, una red hospitalaria o un banco puede ser tan devastador como un ataque aéreo.</a:t>
            </a:r>
          </a:p>
          <a:p>
            <a:r>
              <a:rPr lang="es-ES" dirty="0"/>
              <a:t>Las consecuencias posibles son enormes: desde apagones masivos y caos en servicios esenciales, hasta guerras económicas con ataques a sistemas financieros y campañas de desinformación que manipulen la opinión pública.</a:t>
            </a:r>
          </a:p>
          <a:p>
            <a:r>
              <a:rPr lang="es-ES" dirty="0"/>
              <a:t>Estamos ante un escenario donde un país puede paralizar a otro sin mover tropas, solo con un ataque digital. Por eso, la ciberseguridad ya no es solo defensa técnica, sino un </a:t>
            </a:r>
            <a:r>
              <a:rPr lang="es-ES" b="1" dirty="0"/>
              <a:t>tema de seguridad nacional y de estabilidad global</a:t>
            </a:r>
            <a:r>
              <a:rPr lang="es-ES" dirty="0"/>
              <a:t>.”</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18</a:t>
            </a:fld>
            <a:endParaRPr lang="es-EC"/>
          </a:p>
        </p:txBody>
      </p:sp>
    </p:spTree>
    <p:extLst>
      <p:ext uri="{BB962C8B-B14F-4D97-AF65-F5344CB8AC3E}">
        <p14:creationId xmlns:p14="http://schemas.microsoft.com/office/powerpoint/2010/main" val="3657487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Guion:</a:t>
            </a:r>
            <a:br>
              <a:rPr lang="es-ES" dirty="0"/>
            </a:br>
            <a:r>
              <a:rPr lang="es-ES" dirty="0"/>
              <a:t>“Ante estos riesgos, las estrategias de defensa también deben evolucionar:</a:t>
            </a:r>
          </a:p>
          <a:p>
            <a:r>
              <a:rPr lang="es-ES" dirty="0"/>
              <a:t>La </a:t>
            </a:r>
            <a:r>
              <a:rPr lang="es-ES" b="1" dirty="0" err="1"/>
              <a:t>ciberresiliencia</a:t>
            </a:r>
            <a:r>
              <a:rPr lang="es-ES" dirty="0"/>
              <a:t> es más importante que la ciberseguridad: aceptar que seremos atacados y prepararnos para resistir y recuperarnos.</a:t>
            </a:r>
          </a:p>
          <a:p>
            <a:endParaRPr lang="es-ES" dirty="0"/>
          </a:p>
          <a:p>
            <a:r>
              <a:rPr lang="es-ES" dirty="0"/>
              <a:t>El modelo </a:t>
            </a:r>
            <a:r>
              <a:rPr lang="es-ES" b="1" dirty="0"/>
              <a:t>Zero Trust</a:t>
            </a:r>
            <a:r>
              <a:rPr lang="es-ES" dirty="0"/>
              <a:t> cambia la lógica: no confiar en nadie por defecto, ni siquiera dentro de la red.</a:t>
            </a:r>
          </a:p>
          <a:p>
            <a:endParaRPr lang="es-ES" dirty="0"/>
          </a:p>
          <a:p>
            <a:r>
              <a:rPr lang="es-ES" b="1" dirty="0" err="1"/>
              <a:t>DevSecOps</a:t>
            </a:r>
            <a:r>
              <a:rPr lang="es-ES" dirty="0"/>
              <a:t> integra la seguridad desde el inicio en los ciclos de desarrollo, no al final.</a:t>
            </a:r>
          </a:p>
          <a:p>
            <a:br>
              <a:rPr lang="es-ES" dirty="0"/>
            </a:br>
            <a:r>
              <a:rPr lang="es-ES" dirty="0"/>
              <a:t>Estas prácticas reflejan un cambio de paradigma: no se trata solo de levantar muros, sino de crear organizaciones adaptables, vigilantes y proactivas.”</a:t>
            </a:r>
          </a:p>
          <a:p>
            <a:endParaRPr lang="es-ES" dirty="0"/>
          </a:p>
          <a:p>
            <a:r>
              <a:rPr lang="es-ES" b="1" dirty="0"/>
              <a:t>Ejemplo:</a:t>
            </a:r>
            <a:r>
              <a:rPr lang="es-ES" dirty="0"/>
              <a:t> Empresas que implementan Zero Trust logran reducir drásticamente accesos indebidos internos.</a:t>
            </a:r>
          </a:p>
          <a:p>
            <a:endParaRPr lang="es-EC" dirty="0"/>
          </a:p>
          <a:p>
            <a:pPr marL="0" marR="0" lvl="0" indent="0" algn="l" defTabSz="914400" rtl="0" eaLnBrk="1" fontAlgn="auto" latinLnBrk="0" hangingPunct="1">
              <a:lnSpc>
                <a:spcPct val="100000"/>
              </a:lnSpc>
              <a:spcBef>
                <a:spcPts val="0"/>
              </a:spcBef>
              <a:spcAft>
                <a:spcPts val="0"/>
              </a:spcAft>
              <a:buClrTx/>
              <a:buSzTx/>
              <a:buFontTx/>
              <a:buNone/>
              <a:tabLst/>
              <a:defRPr/>
            </a:pPr>
            <a:br>
              <a:rPr lang="es-ES" dirty="0"/>
            </a:br>
            <a:r>
              <a:rPr lang="es-ES" b="1" dirty="0"/>
              <a:t>Idea fuerza:</a:t>
            </a:r>
            <a:r>
              <a:rPr lang="es-ES" dirty="0"/>
              <a:t> “La seguridad ya no es un perímetro, es una estrategia viva y transversal.”</a:t>
            </a:r>
          </a:p>
          <a:p>
            <a:endParaRPr lang="es-EC" dirty="0"/>
          </a:p>
          <a:p>
            <a:endParaRPr lang="es-EC" dirty="0"/>
          </a:p>
          <a:p>
            <a:endParaRPr lang="es-EC" dirty="0"/>
          </a:p>
          <a:p>
            <a:r>
              <a:rPr lang="es-ES" b="1" dirty="0"/>
              <a:t>¿Por qué ya no es un perímetro?</a:t>
            </a:r>
          </a:p>
          <a:p>
            <a:r>
              <a:rPr lang="es-ES" b="1" dirty="0"/>
              <a:t>Fin de la red cerrada</a:t>
            </a:r>
            <a:endParaRPr lang="es-ES" dirty="0"/>
          </a:p>
          <a:p>
            <a:pPr lvl="1"/>
            <a:r>
              <a:rPr lang="es-ES" dirty="0"/>
              <a:t>Antes, las empresas protegían un “perímetro”: la red corporativa dentro de sus oficinas.</a:t>
            </a:r>
          </a:p>
          <a:p>
            <a:pPr lvl="1"/>
            <a:r>
              <a:rPr lang="es-ES" dirty="0"/>
              <a:t>Hoy hay </a:t>
            </a:r>
            <a:r>
              <a:rPr lang="es-ES" b="1" dirty="0"/>
              <a:t>teletrabajo, nube, SaaS, </a:t>
            </a:r>
            <a:r>
              <a:rPr lang="es-ES" b="1" dirty="0" err="1"/>
              <a:t>IoT</a:t>
            </a:r>
            <a:r>
              <a:rPr lang="es-ES" dirty="0"/>
              <a:t> y múltiples accesos externos → el perímetro se volvió difuso o inexistente.</a:t>
            </a:r>
          </a:p>
          <a:p>
            <a:r>
              <a:rPr lang="es-ES" b="1" dirty="0"/>
              <a:t>Usuarios y dispositivos en todas partes</a:t>
            </a:r>
            <a:endParaRPr lang="es-ES" dirty="0"/>
          </a:p>
          <a:p>
            <a:pPr lvl="1"/>
            <a:r>
              <a:rPr lang="es-ES" dirty="0"/>
              <a:t>Accesos desde casa, móviles, </a:t>
            </a:r>
            <a:r>
              <a:rPr lang="es-ES" dirty="0" err="1"/>
              <a:t>tablets</a:t>
            </a:r>
            <a:r>
              <a:rPr lang="es-ES" dirty="0"/>
              <a:t>, sucursales.</a:t>
            </a:r>
          </a:p>
          <a:p>
            <a:pPr lvl="1"/>
            <a:r>
              <a:rPr lang="es-ES" dirty="0"/>
              <a:t>La confianza implícita dentro de la red ya no es válida.</a:t>
            </a:r>
          </a:p>
          <a:p>
            <a:r>
              <a:rPr lang="es-ES" b="1" dirty="0"/>
              <a:t>Amenazas internas y de terceros</a:t>
            </a:r>
            <a:endParaRPr lang="es-ES" dirty="0"/>
          </a:p>
          <a:p>
            <a:pPr lvl="1"/>
            <a:r>
              <a:rPr lang="es-ES" dirty="0"/>
              <a:t>Los ataques ya no solo vienen “desde afuera”, también desde </a:t>
            </a:r>
            <a:r>
              <a:rPr lang="es-ES" b="1" dirty="0"/>
              <a:t>empleados, contratistas o proveedores</a:t>
            </a:r>
            <a:r>
              <a:rPr lang="es-ES" dirty="0"/>
              <a:t> comprometidos.</a:t>
            </a:r>
          </a:p>
          <a:p>
            <a:r>
              <a:rPr lang="es-ES" b="1" dirty="0"/>
              <a:t>Evolución hacia modelos dinámicos</a:t>
            </a:r>
            <a:endParaRPr lang="es-ES" dirty="0"/>
          </a:p>
          <a:p>
            <a:pPr lvl="1"/>
            <a:r>
              <a:rPr lang="es-ES" dirty="0"/>
              <a:t>La seguridad debe acompañar al dato, al usuario y a la aplicación, </a:t>
            </a:r>
            <a:r>
              <a:rPr lang="es-ES" b="1" dirty="0"/>
              <a:t>sin importar dónde se encuentren</a:t>
            </a:r>
            <a:r>
              <a:rPr lang="es-ES" dirty="0"/>
              <a:t>.</a:t>
            </a:r>
          </a:p>
          <a:p>
            <a:endParaRPr lang="es-ES" b="1" dirty="0"/>
          </a:p>
          <a:p>
            <a:r>
              <a:rPr lang="es-ES" b="1" dirty="0"/>
              <a:t>🛡️ ¿Cómo debe fortalecerse una estrategia viva y transversal?</a:t>
            </a:r>
          </a:p>
          <a:p>
            <a:r>
              <a:rPr lang="es-ES" b="1" dirty="0"/>
              <a:t>Zero Trust</a:t>
            </a:r>
            <a:endParaRPr lang="es-ES" dirty="0"/>
          </a:p>
          <a:p>
            <a:pPr lvl="1"/>
            <a:r>
              <a:rPr lang="es-ES" dirty="0"/>
              <a:t>Principio: </a:t>
            </a:r>
            <a:r>
              <a:rPr lang="es-ES" i="1" dirty="0"/>
              <a:t>“Nunca confíes, siempre verifica”</a:t>
            </a:r>
            <a:r>
              <a:rPr lang="es-ES" dirty="0"/>
              <a:t>.</a:t>
            </a:r>
          </a:p>
          <a:p>
            <a:pPr lvl="1"/>
            <a:r>
              <a:rPr lang="es-ES" dirty="0"/>
              <a:t>Validar identidad y contexto en cada acceso (MFA, IAM, microsegmentación).</a:t>
            </a:r>
          </a:p>
          <a:p>
            <a:r>
              <a:rPr lang="es-ES" b="1" dirty="0" err="1"/>
              <a:t>DevSecOps</a:t>
            </a:r>
            <a:endParaRPr lang="es-ES" dirty="0"/>
          </a:p>
          <a:p>
            <a:pPr lvl="1"/>
            <a:r>
              <a:rPr lang="es-ES" dirty="0"/>
              <a:t>Integrar la seguridad desde el inicio en el ciclo de desarrollo.</a:t>
            </a:r>
          </a:p>
          <a:p>
            <a:pPr lvl="1"/>
            <a:r>
              <a:rPr lang="es-ES" dirty="0"/>
              <a:t>Automatizar pruebas de vulnerabilidades, </a:t>
            </a:r>
            <a:r>
              <a:rPr lang="es-ES" dirty="0" err="1"/>
              <a:t>compliance</a:t>
            </a:r>
            <a:r>
              <a:rPr lang="es-ES" dirty="0"/>
              <a:t> y </a:t>
            </a:r>
            <a:r>
              <a:rPr lang="es-ES" dirty="0" err="1"/>
              <a:t>hardening</a:t>
            </a:r>
            <a:r>
              <a:rPr lang="es-ES" dirty="0"/>
              <a:t>.</a:t>
            </a:r>
          </a:p>
          <a:p>
            <a:r>
              <a:rPr lang="es-ES" b="1" dirty="0" err="1"/>
              <a:t>Ciberresiliencia</a:t>
            </a:r>
            <a:r>
              <a:rPr lang="es-ES" b="1" dirty="0"/>
              <a:t> organizacional</a:t>
            </a:r>
            <a:endParaRPr lang="es-ES" dirty="0"/>
          </a:p>
          <a:p>
            <a:pPr lvl="1"/>
            <a:r>
              <a:rPr lang="es-ES" dirty="0"/>
              <a:t>Prepararse no solo para prevenir, sino para </a:t>
            </a:r>
            <a:r>
              <a:rPr lang="es-ES" b="1" dirty="0"/>
              <a:t>resistir y recuperarse rápido</a:t>
            </a:r>
            <a:r>
              <a:rPr lang="es-ES" dirty="0"/>
              <a:t>.</a:t>
            </a:r>
          </a:p>
          <a:p>
            <a:pPr lvl="1"/>
            <a:r>
              <a:rPr lang="es-ES" dirty="0"/>
              <a:t>Planes de continuidad de negocio y recuperación ante incidentes (BCP/DRP).</a:t>
            </a:r>
          </a:p>
          <a:p>
            <a:r>
              <a:rPr lang="es-ES" b="1" dirty="0"/>
              <a:t>Gobernanza y cumplimiento</a:t>
            </a:r>
            <a:endParaRPr lang="es-ES" dirty="0"/>
          </a:p>
          <a:p>
            <a:pPr lvl="1"/>
            <a:r>
              <a:rPr lang="es-ES" dirty="0"/>
              <a:t>Seguridad como parte del </a:t>
            </a:r>
            <a:r>
              <a:rPr lang="es-ES" b="1" dirty="0"/>
              <a:t>gobierno corporativo</a:t>
            </a:r>
            <a:r>
              <a:rPr lang="es-ES" dirty="0"/>
              <a:t>, no solo de TI.</a:t>
            </a:r>
          </a:p>
          <a:p>
            <a:pPr lvl="1"/>
            <a:r>
              <a:rPr lang="es-ES" dirty="0"/>
              <a:t>Cumplir con normativas como ISO 27001, NIST CSF, GDPR, LOPDP.</a:t>
            </a:r>
          </a:p>
          <a:p>
            <a:r>
              <a:rPr lang="es-ES" b="1" dirty="0"/>
              <a:t>Cultura y formación</a:t>
            </a:r>
            <a:endParaRPr lang="es-ES" dirty="0"/>
          </a:p>
          <a:p>
            <a:pPr lvl="1"/>
            <a:r>
              <a:rPr lang="es-ES" dirty="0"/>
              <a:t>Los usuarios son el nuevo perímetro.</a:t>
            </a:r>
          </a:p>
          <a:p>
            <a:pPr lvl="1"/>
            <a:r>
              <a:rPr lang="es-ES" dirty="0"/>
              <a:t>Capacitación continua para que la seguridad sea </a:t>
            </a:r>
            <a:r>
              <a:rPr lang="es-ES" b="1" dirty="0"/>
              <a:t>transversal a todas las áreas</a:t>
            </a:r>
            <a:r>
              <a:rPr lang="es-ES" dirty="0"/>
              <a:t> (legal, RRHH, operaciones, TI).</a:t>
            </a:r>
          </a:p>
          <a:p>
            <a:endParaRPr lang="es-ES" b="1" dirty="0"/>
          </a:p>
          <a:p>
            <a:endParaRPr lang="es-ES" b="1" dirty="0"/>
          </a:p>
          <a:p>
            <a:r>
              <a:rPr lang="es-ES" b="1" dirty="0"/>
              <a:t>🎤 </a:t>
            </a:r>
            <a:r>
              <a:rPr lang="es-ES" b="1" dirty="0" err="1"/>
              <a:t>Mini-guion</a:t>
            </a:r>
            <a:r>
              <a:rPr lang="es-ES" b="1" dirty="0"/>
              <a:t> (≈ 2 min)</a:t>
            </a:r>
          </a:p>
          <a:p>
            <a:r>
              <a:rPr lang="es-ES" dirty="0"/>
              <a:t>“Decimos que la seguridad ya no es un perímetro porque el modelo tradicional de proteger solo la red interna dejó de funcionar. Hoy los usuarios acceden desde cualquier lugar, los datos viajan entre la nube y los dispositivos móviles, y los atacantes pueden ser tanto externos como internos.</a:t>
            </a:r>
          </a:p>
          <a:p>
            <a:r>
              <a:rPr lang="es-ES" dirty="0"/>
              <a:t>Por eso, la seguridad debe convertirse en una </a:t>
            </a:r>
            <a:r>
              <a:rPr lang="es-ES" b="1" dirty="0"/>
              <a:t>estrategia viva y transversal</a:t>
            </a:r>
            <a:r>
              <a:rPr lang="es-ES" dirty="0"/>
              <a:t>: viva porque debe adaptarse de manera dinámica a las nuevas amenazas; y transversal porque involucra a toda la organización, desde la alta dirección hasta cada empleado.</a:t>
            </a:r>
          </a:p>
          <a:p>
            <a:r>
              <a:rPr lang="es-ES" dirty="0"/>
              <a:t>Se fortalece con modelos como </a:t>
            </a:r>
            <a:r>
              <a:rPr lang="es-ES" b="1" dirty="0"/>
              <a:t>Zero Trust</a:t>
            </a:r>
            <a:r>
              <a:rPr lang="es-ES" dirty="0"/>
              <a:t>, la integración de seguridad en los procesos de desarrollo (</a:t>
            </a:r>
            <a:r>
              <a:rPr lang="es-ES" b="1" dirty="0" err="1"/>
              <a:t>DevSecOps</a:t>
            </a:r>
            <a:r>
              <a:rPr lang="es-ES" dirty="0"/>
              <a:t>), la </a:t>
            </a:r>
            <a:r>
              <a:rPr lang="es-ES" b="1" dirty="0" err="1"/>
              <a:t>ciberresiliencia</a:t>
            </a:r>
            <a:r>
              <a:rPr lang="es-ES" b="1" dirty="0"/>
              <a:t> organizacional</a:t>
            </a:r>
            <a:r>
              <a:rPr lang="es-ES" dirty="0"/>
              <a:t> y, sobre todo, con una </a:t>
            </a:r>
            <a:r>
              <a:rPr lang="es-ES" b="1" dirty="0"/>
              <a:t>cultura de seguridad compartida</a:t>
            </a:r>
            <a:r>
              <a:rPr lang="es-ES" dirty="0"/>
              <a:t>.</a:t>
            </a:r>
          </a:p>
          <a:p>
            <a:r>
              <a:rPr lang="es-ES" dirty="0"/>
              <a:t>La gran lección es que hoy la seguridad no es un muro estático, sino una red de confianza dinámica que envuelve a toda la organización.”</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19</a:t>
            </a:fld>
            <a:endParaRPr lang="es-EC"/>
          </a:p>
        </p:txBody>
      </p:sp>
    </p:spTree>
    <p:extLst>
      <p:ext uri="{BB962C8B-B14F-4D97-AF65-F5344CB8AC3E}">
        <p14:creationId xmlns:p14="http://schemas.microsoft.com/office/powerpoint/2010/main" val="1100057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Icono de red global con escudo.</a:t>
            </a:r>
            <a:br>
              <a:rPr lang="es-ES" dirty="0"/>
            </a:br>
            <a:r>
              <a:rPr lang="es-ES" b="1" dirty="0"/>
              <a:t>Idea fuerza:</a:t>
            </a:r>
            <a:endParaRPr lang="es-ES" dirty="0"/>
          </a:p>
          <a:p>
            <a:r>
              <a:rPr lang="es-ES" dirty="0"/>
              <a:t>“Quien no se prepara para los riesgos del futuro, terminará gestionando crisis en el presente.”</a:t>
            </a:r>
          </a:p>
          <a:p>
            <a:endParaRPr lang="es-EC" dirty="0"/>
          </a:p>
          <a:p>
            <a:endParaRPr lang="es-EC" dirty="0"/>
          </a:p>
          <a:p>
            <a:r>
              <a:rPr lang="es-ES" b="1" dirty="0"/>
              <a:t>Guion:</a:t>
            </a:r>
            <a:br>
              <a:rPr lang="es-ES" dirty="0"/>
            </a:br>
            <a:r>
              <a:rPr lang="es-ES" dirty="0"/>
              <a:t>“Podemos resumir este bloque en tres puntos clave:</a:t>
            </a:r>
          </a:p>
          <a:p>
            <a:r>
              <a:rPr lang="es-ES" dirty="0"/>
              <a:t>Los riesgos cibernéticos son globales, dinámicos y estratégicos.</a:t>
            </a:r>
          </a:p>
          <a:p>
            <a:r>
              <a:rPr lang="es-ES" dirty="0"/>
              <a:t>No basta con la tecnología: el factor humano y organizacional es igual de crítico.</a:t>
            </a:r>
          </a:p>
          <a:p>
            <a:r>
              <a:rPr lang="es-ES" dirty="0"/>
              <a:t>La preparación debe basarse en </a:t>
            </a:r>
            <a:r>
              <a:rPr lang="es-ES" dirty="0" err="1"/>
              <a:t>ciberresiliencia</a:t>
            </a:r>
            <a:r>
              <a:rPr lang="es-ES" dirty="0"/>
              <a:t>, cooperación y adopción de nuevos modelos de defensa.</a:t>
            </a:r>
            <a:br>
              <a:rPr lang="es-ES" dirty="0"/>
            </a:br>
            <a:r>
              <a:rPr lang="es-ES" dirty="0"/>
              <a:t>Quien no anticipe estas tendencias se verá obligado a responder a crisis cada vez más costosas y complejas.</a:t>
            </a:r>
          </a:p>
          <a:p>
            <a:r>
              <a:rPr lang="es-ES" dirty="0"/>
              <a:t>Cierro con esta frase:</a:t>
            </a:r>
          </a:p>
          <a:p>
            <a:r>
              <a:rPr lang="es-ES" i="1" dirty="0"/>
              <a:t>‘Quien no se prepara para los riesgos del futuro, terminará gestionando crisis en el presente.’</a:t>
            </a:r>
            <a:r>
              <a:rPr lang="es-ES" dirty="0"/>
              <a:t>”</a:t>
            </a:r>
          </a:p>
          <a:p>
            <a:endParaRPr lang="es-EC" dirty="0"/>
          </a:p>
          <a:p>
            <a:endParaRPr lang="es-EC" dirty="0"/>
          </a:p>
          <a:p>
            <a:r>
              <a:rPr lang="es-ES" b="1" dirty="0"/>
              <a:t>1️⃣ “Los riesgos cibernéticos son globales, dinámicos y estratégicos.”</a:t>
            </a:r>
          </a:p>
          <a:p>
            <a:r>
              <a:rPr lang="es-ES" b="1" dirty="0"/>
              <a:t>Por qué:</a:t>
            </a:r>
            <a:endParaRPr lang="es-ES" dirty="0"/>
          </a:p>
          <a:p>
            <a:r>
              <a:rPr lang="es-ES" b="1" dirty="0"/>
              <a:t>Globales:</a:t>
            </a:r>
            <a:r>
              <a:rPr lang="es-ES" dirty="0"/>
              <a:t> un ataque puede originarse en cualquier lugar y afectar a empresas en otro continente (ejemplo: </a:t>
            </a:r>
            <a:r>
              <a:rPr lang="es-ES" dirty="0" err="1"/>
              <a:t>ransomware</a:t>
            </a:r>
            <a:r>
              <a:rPr lang="es-ES" dirty="0"/>
              <a:t> global WannaCry).</a:t>
            </a:r>
          </a:p>
          <a:p>
            <a:r>
              <a:rPr lang="es-ES" b="1" dirty="0"/>
              <a:t>Dinámicos:</a:t>
            </a:r>
            <a:r>
              <a:rPr lang="es-ES" dirty="0"/>
              <a:t> las técnicas cambian rápidamente, desde phishing hasta </a:t>
            </a:r>
            <a:r>
              <a:rPr lang="es-ES" dirty="0" err="1"/>
              <a:t>deepfakes</a:t>
            </a:r>
            <a:r>
              <a:rPr lang="es-ES" dirty="0"/>
              <a:t>.</a:t>
            </a:r>
          </a:p>
          <a:p>
            <a:r>
              <a:rPr lang="es-ES" b="1" dirty="0"/>
              <a:t>Estratégicos:</a:t>
            </a:r>
            <a:r>
              <a:rPr lang="es-ES" dirty="0"/>
              <a:t> afectan directamente a la continuidad de negocio, la economía y hasta la seguridad nacional.</a:t>
            </a:r>
          </a:p>
          <a:p>
            <a:r>
              <a:rPr lang="es-ES" b="1" dirty="0"/>
              <a:t>Preparación:</a:t>
            </a:r>
            <a:endParaRPr lang="es-ES" dirty="0"/>
          </a:p>
          <a:p>
            <a:r>
              <a:rPr lang="es-ES" dirty="0"/>
              <a:t>Adoptar </a:t>
            </a:r>
            <a:r>
              <a:rPr lang="es-ES" b="1" dirty="0"/>
              <a:t>monitoreo constante (SOC, SIEM, XDR)</a:t>
            </a:r>
            <a:r>
              <a:rPr lang="es-ES" dirty="0"/>
              <a:t>.</a:t>
            </a:r>
          </a:p>
          <a:p>
            <a:r>
              <a:rPr lang="es-ES" dirty="0"/>
              <a:t>Seguir </a:t>
            </a:r>
            <a:r>
              <a:rPr lang="es-ES" b="1" dirty="0"/>
              <a:t>informes de inteligencia global</a:t>
            </a:r>
            <a:r>
              <a:rPr lang="es-ES" dirty="0"/>
              <a:t> (ENISA, WEF, Verizon DBIR).</a:t>
            </a:r>
          </a:p>
          <a:p>
            <a:r>
              <a:rPr lang="es-ES" dirty="0"/>
              <a:t>Integrar la ciberseguridad al </a:t>
            </a:r>
            <a:r>
              <a:rPr lang="es-ES" b="1" dirty="0"/>
              <a:t>plan estratégico corporativo y nacional</a:t>
            </a:r>
            <a:r>
              <a:rPr lang="es-ES" dirty="0"/>
              <a:t>.</a:t>
            </a:r>
          </a:p>
          <a:p>
            <a:r>
              <a:rPr lang="es-ES" b="1" dirty="0"/>
              <a:t>2️⃣ “No basta con la tecnología: el factor humano y organizacional es igual de crítico.”</a:t>
            </a:r>
          </a:p>
          <a:p>
            <a:r>
              <a:rPr lang="es-ES" b="1" dirty="0"/>
              <a:t>Por qué:</a:t>
            </a:r>
            <a:endParaRPr lang="es-ES" dirty="0"/>
          </a:p>
          <a:p>
            <a:r>
              <a:rPr lang="es-ES" dirty="0"/>
              <a:t>80–90 % de incidentes inician con </a:t>
            </a:r>
            <a:r>
              <a:rPr lang="es-ES" b="1" dirty="0"/>
              <a:t>error humano</a:t>
            </a:r>
            <a:r>
              <a:rPr lang="es-ES" dirty="0"/>
              <a:t> (phishing, credenciales débiles, configuraciones erróneas).</a:t>
            </a:r>
          </a:p>
          <a:p>
            <a:r>
              <a:rPr lang="es-ES" dirty="0"/>
              <a:t>Una cultura débil de seguridad convierte a los empleados en el “eslabón más débil”.</a:t>
            </a:r>
          </a:p>
          <a:p>
            <a:r>
              <a:rPr lang="es-ES" dirty="0"/>
              <a:t>Procesos mal gestionados dejan brechas incluso con la mejor tecnología.</a:t>
            </a:r>
          </a:p>
          <a:p>
            <a:r>
              <a:rPr lang="es-ES" b="1" dirty="0"/>
              <a:t>Preparación:</a:t>
            </a:r>
            <a:endParaRPr lang="es-ES" dirty="0"/>
          </a:p>
          <a:p>
            <a:r>
              <a:rPr lang="es-ES" b="1" dirty="0"/>
              <a:t>Capacitación continua</a:t>
            </a:r>
            <a:r>
              <a:rPr lang="es-ES" dirty="0"/>
              <a:t> en seguridad para todo el personal.</a:t>
            </a:r>
          </a:p>
          <a:p>
            <a:r>
              <a:rPr lang="es-ES" dirty="0"/>
              <a:t>Implementar </a:t>
            </a:r>
            <a:r>
              <a:rPr lang="es-ES" b="1" dirty="0"/>
              <a:t>políticas claras</a:t>
            </a:r>
            <a:r>
              <a:rPr lang="es-ES" dirty="0"/>
              <a:t> de teletrabajo, acceso y manejo de datos.</a:t>
            </a:r>
          </a:p>
          <a:p>
            <a:r>
              <a:rPr lang="es-ES" dirty="0"/>
              <a:t>Crear un </a:t>
            </a:r>
            <a:r>
              <a:rPr lang="es-ES" b="1" dirty="0"/>
              <a:t>gobierno corporativo de ciberseguridad</a:t>
            </a:r>
            <a:r>
              <a:rPr lang="es-ES" dirty="0"/>
              <a:t> (comités, roles claros).</a:t>
            </a:r>
          </a:p>
          <a:p>
            <a:r>
              <a:rPr lang="es-ES" b="1" dirty="0"/>
              <a:t>3️⃣ “La preparación debe basarse en </a:t>
            </a:r>
            <a:r>
              <a:rPr lang="es-ES" b="1" dirty="0" err="1"/>
              <a:t>ciberresiliencia</a:t>
            </a:r>
            <a:r>
              <a:rPr lang="es-ES" b="1" dirty="0"/>
              <a:t>, cooperación y adopción de nuevos modelos de defensa.”</a:t>
            </a:r>
          </a:p>
          <a:p>
            <a:r>
              <a:rPr lang="es-ES" b="1" dirty="0"/>
              <a:t>Por qué:</a:t>
            </a:r>
            <a:endParaRPr lang="es-ES" dirty="0"/>
          </a:p>
          <a:p>
            <a:r>
              <a:rPr lang="es-ES" dirty="0"/>
              <a:t>Los ataques son inevitables → la clave es </a:t>
            </a:r>
            <a:r>
              <a:rPr lang="es-ES" b="1" dirty="0"/>
              <a:t>resistir, recuperarse y seguir operando</a:t>
            </a:r>
            <a:r>
              <a:rPr lang="es-ES" dirty="0"/>
              <a:t>.</a:t>
            </a:r>
          </a:p>
          <a:p>
            <a:r>
              <a:rPr lang="es-ES" dirty="0"/>
              <a:t>Ninguna organización se defiende sola: necesitamos </a:t>
            </a:r>
            <a:r>
              <a:rPr lang="es-ES" b="1" dirty="0"/>
              <a:t>cooperación entre empresas, Estado y sector académico</a:t>
            </a:r>
            <a:r>
              <a:rPr lang="es-ES" dirty="0"/>
              <a:t>.</a:t>
            </a:r>
          </a:p>
          <a:p>
            <a:r>
              <a:rPr lang="es-ES" dirty="0"/>
              <a:t>Modelos como </a:t>
            </a:r>
            <a:r>
              <a:rPr lang="es-ES" b="1" dirty="0"/>
              <a:t>Zero Trust</a:t>
            </a:r>
            <a:r>
              <a:rPr lang="es-ES" dirty="0"/>
              <a:t> y </a:t>
            </a:r>
            <a:r>
              <a:rPr lang="es-ES" b="1" dirty="0" err="1"/>
              <a:t>DevSecOps</a:t>
            </a:r>
            <a:r>
              <a:rPr lang="es-ES" dirty="0"/>
              <a:t> son necesarios para entornos modernos.</a:t>
            </a:r>
          </a:p>
          <a:p>
            <a:r>
              <a:rPr lang="es-ES" b="1" dirty="0"/>
              <a:t>Preparación:</a:t>
            </a:r>
            <a:endParaRPr lang="es-ES" dirty="0"/>
          </a:p>
          <a:p>
            <a:r>
              <a:rPr lang="es-ES" dirty="0"/>
              <a:t>Desarrollar </a:t>
            </a:r>
            <a:r>
              <a:rPr lang="es-ES" b="1" dirty="0"/>
              <a:t>planes de continuidad de negocio (BCP/DRP)</a:t>
            </a:r>
            <a:r>
              <a:rPr lang="es-ES" dirty="0"/>
              <a:t> probados con simulacros.</a:t>
            </a:r>
          </a:p>
          <a:p>
            <a:r>
              <a:rPr lang="es-ES" dirty="0"/>
              <a:t>Participar en </a:t>
            </a:r>
            <a:r>
              <a:rPr lang="es-ES" b="1" dirty="0"/>
              <a:t>alianzas sectoriales de ciberseguridad</a:t>
            </a:r>
            <a:r>
              <a:rPr lang="es-ES" dirty="0"/>
              <a:t>.</a:t>
            </a:r>
          </a:p>
          <a:p>
            <a:r>
              <a:rPr lang="es-ES" dirty="0"/>
              <a:t>Migrar hacia </a:t>
            </a:r>
            <a:r>
              <a:rPr lang="es-ES" b="1" dirty="0"/>
              <a:t>Zero Trust</a:t>
            </a:r>
            <a:r>
              <a:rPr lang="es-ES" dirty="0"/>
              <a:t> y seguridad integrada en pipelines (</a:t>
            </a:r>
            <a:r>
              <a:rPr lang="es-ES" dirty="0" err="1"/>
              <a:t>DevSecOps</a:t>
            </a:r>
            <a:r>
              <a:rPr lang="es-ES" dirty="0"/>
              <a:t>).</a:t>
            </a:r>
          </a:p>
          <a:p>
            <a:r>
              <a:rPr lang="es-ES" b="1" dirty="0"/>
              <a:t>4️⃣ “Quien no anticipe estas tendencias se verá obligado a responder a crisis cada vez más costosas y complejas.”</a:t>
            </a:r>
          </a:p>
          <a:p>
            <a:r>
              <a:rPr lang="es-ES" b="1" dirty="0"/>
              <a:t>Por qué:</a:t>
            </a:r>
            <a:endParaRPr lang="es-ES" dirty="0"/>
          </a:p>
          <a:p>
            <a:r>
              <a:rPr lang="es-ES" dirty="0"/>
              <a:t>Responder sin preparación significa </a:t>
            </a:r>
            <a:r>
              <a:rPr lang="es-ES" b="1" dirty="0"/>
              <a:t>pérdidas millonarias, daños de reputación y sanciones legales</a:t>
            </a:r>
            <a:r>
              <a:rPr lang="es-ES" dirty="0"/>
              <a:t>.</a:t>
            </a:r>
          </a:p>
          <a:p>
            <a:r>
              <a:rPr lang="es-ES" dirty="0"/>
              <a:t>Ejemplo: empresas que no aplicaron parches en 2017 fueron devastadas por WannaCry.</a:t>
            </a:r>
          </a:p>
          <a:p>
            <a:r>
              <a:rPr lang="es-ES" dirty="0"/>
              <a:t>Anticipar = invertir menos y prevenir más.</a:t>
            </a:r>
          </a:p>
          <a:p>
            <a:r>
              <a:rPr lang="es-ES" b="1" dirty="0"/>
              <a:t>Preparación:</a:t>
            </a:r>
            <a:endParaRPr lang="es-ES" dirty="0"/>
          </a:p>
          <a:p>
            <a:r>
              <a:rPr lang="es-ES" b="1" dirty="0"/>
              <a:t>Anticipar riesgos emergentes</a:t>
            </a:r>
            <a:r>
              <a:rPr lang="es-ES" dirty="0"/>
              <a:t> (IA usada en ataques, </a:t>
            </a:r>
            <a:r>
              <a:rPr lang="es-ES" dirty="0" err="1"/>
              <a:t>IoT</a:t>
            </a:r>
            <a:r>
              <a:rPr lang="es-ES" dirty="0"/>
              <a:t> vulnerable, geopolítica).</a:t>
            </a:r>
          </a:p>
          <a:p>
            <a:r>
              <a:rPr lang="es-ES" dirty="0"/>
              <a:t>Invertir en </a:t>
            </a:r>
            <a:r>
              <a:rPr lang="es-ES" b="1" dirty="0"/>
              <a:t>seguros cibernéticos</a:t>
            </a:r>
            <a:r>
              <a:rPr lang="es-ES" dirty="0"/>
              <a:t> y simulaciones de crisis.</a:t>
            </a:r>
          </a:p>
          <a:p>
            <a:r>
              <a:rPr lang="es-ES" dirty="0"/>
              <a:t>Tratar la seguridad como una </a:t>
            </a:r>
            <a:r>
              <a:rPr lang="es-ES" b="1" dirty="0"/>
              <a:t>inversión estratégica, no un gasto</a:t>
            </a:r>
            <a:r>
              <a:rPr lang="es-ES" dirty="0"/>
              <a:t>.</a:t>
            </a:r>
          </a:p>
          <a:p>
            <a:r>
              <a:rPr lang="es-ES" b="1" dirty="0"/>
              <a:t>🎤 </a:t>
            </a:r>
            <a:r>
              <a:rPr lang="es-ES" b="1" dirty="0" err="1"/>
              <a:t>Mini-guion</a:t>
            </a:r>
            <a:r>
              <a:rPr lang="es-ES" b="1" dirty="0"/>
              <a:t> (≈ 2 min de cierre de bloque)</a:t>
            </a:r>
          </a:p>
          <a:p>
            <a:r>
              <a:rPr lang="es-ES" dirty="0"/>
              <a:t>“Los riesgos cibernéticos son globales, dinámicos y estratégicos porque afectan a todo el mundo, cambian constantemente y definen la continuidad de las organizaciones y países. No basta con la tecnología: necesitamos fortalecer el factor humano y organizacional.</a:t>
            </a:r>
          </a:p>
          <a:p>
            <a:r>
              <a:rPr lang="es-ES" dirty="0"/>
              <a:t>La preparación del futuro debe basarse en </a:t>
            </a:r>
            <a:r>
              <a:rPr lang="es-ES" b="1" dirty="0" err="1"/>
              <a:t>ciberresiliencia</a:t>
            </a:r>
            <a:r>
              <a:rPr lang="es-ES" b="1" dirty="0"/>
              <a:t>, cooperación y adopción de nuevos modelos como Zero Trust y </a:t>
            </a:r>
            <a:r>
              <a:rPr lang="es-ES" b="1" dirty="0" err="1"/>
              <a:t>DevSecOps</a:t>
            </a:r>
            <a:r>
              <a:rPr lang="es-ES" dirty="0"/>
              <a:t>. Porque quien no anticipe estas tendencias, estará obligado a gestionar crisis cada vez más costosas y complejas.</a:t>
            </a:r>
          </a:p>
          <a:p>
            <a:r>
              <a:rPr lang="es-ES" dirty="0"/>
              <a:t>En conclusión, la seguridad no es solo defensa: es </a:t>
            </a:r>
            <a:r>
              <a:rPr lang="es-ES" b="1" dirty="0"/>
              <a:t>anticipación, cultura y estrategia para garantizar la supervivencia digital en un mundo interconectado</a:t>
            </a:r>
            <a:r>
              <a:rPr lang="es-ES" dirty="0"/>
              <a:t>.”</a:t>
            </a:r>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20</a:t>
            </a:fld>
            <a:endParaRPr lang="es-EC"/>
          </a:p>
        </p:txBody>
      </p:sp>
    </p:spTree>
    <p:extLst>
      <p:ext uri="{BB962C8B-B14F-4D97-AF65-F5344CB8AC3E}">
        <p14:creationId xmlns:p14="http://schemas.microsoft.com/office/powerpoint/2010/main" val="152964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Imagen de un escudo digital sobre el globo terrestre.</a:t>
            </a:r>
            <a:br>
              <a:rPr lang="es-ES" dirty="0"/>
            </a:br>
            <a:r>
              <a:rPr lang="es-ES" b="1" dirty="0"/>
              <a:t>Notas de orador:</a:t>
            </a:r>
            <a:r>
              <a:rPr lang="es-ES" dirty="0"/>
              <a:t> Cierre motivador con la frase:</a:t>
            </a:r>
          </a:p>
          <a:p>
            <a:r>
              <a:rPr lang="es-ES" dirty="0"/>
              <a:t>“La única constante en ciberseguridad es la evolución de las amenazas; la diferencia está en si nosotros evolucionamos más rápido que ellas.”</a:t>
            </a:r>
          </a:p>
          <a:p>
            <a:endParaRPr lang="es-EC" dirty="0"/>
          </a:p>
          <a:p>
            <a:endParaRPr lang="es-EC" dirty="0"/>
          </a:p>
          <a:p>
            <a:r>
              <a:rPr lang="es-ES" b="1" dirty="0"/>
              <a:t>🔄 “Las amenazas cambian constantemente → necesitamos adaptación.”</a:t>
            </a:r>
          </a:p>
          <a:p>
            <a:r>
              <a:rPr lang="es-ES" b="1" dirty="0"/>
              <a:t>Reflexión:</a:t>
            </a:r>
            <a:br>
              <a:rPr lang="es-ES" dirty="0"/>
            </a:br>
            <a:r>
              <a:rPr lang="es-ES" dirty="0"/>
              <a:t>El ciberespacio es un ecosistema vivo: lo que hoy funciona como defensa mañana puede ser inútil. Los atacantes aprenden, comparten técnicas y evolucionan más rápido que muchas organizaciones.</a:t>
            </a:r>
            <a:br>
              <a:rPr lang="es-ES" dirty="0"/>
            </a:br>
            <a:r>
              <a:rPr lang="es-ES" dirty="0"/>
              <a:t>Si las amenazas cambian, nuestra única opción es </a:t>
            </a:r>
            <a:r>
              <a:rPr lang="es-ES" b="1" dirty="0"/>
              <a:t>adaptarnos continuamente</a:t>
            </a:r>
            <a:r>
              <a:rPr lang="es-ES" dirty="0"/>
              <a:t>: actualizar sistemas, renovar procesos y formar personas. La seguridad no es un proyecto con fecha de fin, es un proceso de </a:t>
            </a:r>
            <a:r>
              <a:rPr lang="es-ES" b="1" dirty="0"/>
              <a:t>mejora continua</a:t>
            </a:r>
            <a:r>
              <a:rPr lang="es-ES" dirty="0"/>
              <a:t>.</a:t>
            </a:r>
          </a:p>
          <a:p>
            <a:r>
              <a:rPr lang="es-ES" dirty="0"/>
              <a:t>👉 </a:t>
            </a:r>
            <a:r>
              <a:rPr lang="es-ES" i="1" dirty="0"/>
              <a:t>La adaptación en ciberseguridad no es opcional: es el único camino para no quedar obsoletos.</a:t>
            </a:r>
            <a:endParaRPr lang="es-ES" dirty="0"/>
          </a:p>
          <a:p>
            <a:r>
              <a:rPr lang="es-ES" b="1" dirty="0"/>
              <a:t>🌍 “Los riesgos son globales y afectan a todos los sectores.”</a:t>
            </a:r>
          </a:p>
          <a:p>
            <a:r>
              <a:rPr lang="es-ES" b="1" dirty="0"/>
              <a:t>Reflexión:</a:t>
            </a:r>
            <a:br>
              <a:rPr lang="es-ES" dirty="0"/>
            </a:br>
            <a:r>
              <a:rPr lang="es-ES" dirty="0"/>
              <a:t>Ya no hay fronteras en el ciberespacio: un ataque lanzado desde un país puede afectar a hospitales en otro continente, bancos en otro y gobiernos en un tercero.</a:t>
            </a:r>
            <a:br>
              <a:rPr lang="es-ES" dirty="0"/>
            </a:br>
            <a:r>
              <a:rPr lang="es-ES" dirty="0"/>
              <a:t>Además, ningún sector está exento: desde la salud hasta la educación, desde una startup hasta una multinacional, todos dependen de datos y sistemas digitales.</a:t>
            </a:r>
            <a:br>
              <a:rPr lang="es-ES" dirty="0"/>
            </a:br>
            <a:r>
              <a:rPr lang="es-ES" dirty="0"/>
              <a:t>Los ciberataques no distinguen entre empresas grandes o pequeñas, públicas o privadas; todos están en el mismo tablero global.</a:t>
            </a:r>
          </a:p>
          <a:p>
            <a:r>
              <a:rPr lang="es-ES" dirty="0"/>
              <a:t>👉 </a:t>
            </a:r>
            <a:r>
              <a:rPr lang="es-ES" i="1" dirty="0"/>
              <a:t>Pensar que “a nosotros no nos pasará” es la mayor vulnerabilidad de todas.</a:t>
            </a:r>
            <a:endParaRPr lang="es-ES" dirty="0"/>
          </a:p>
          <a:p>
            <a:r>
              <a:rPr lang="es-ES" b="1" dirty="0"/>
              <a:t>🛡️🤝💡 “La resiliencia, la cooperación y la innovación son la clave.”</a:t>
            </a:r>
          </a:p>
          <a:p>
            <a:r>
              <a:rPr lang="es-ES" b="1" dirty="0"/>
              <a:t>Reflexión:</a:t>
            </a:r>
            <a:endParaRPr lang="es-ES" dirty="0"/>
          </a:p>
          <a:p>
            <a:r>
              <a:rPr lang="es-ES" b="1" dirty="0"/>
              <a:t>Resiliencia:</a:t>
            </a:r>
            <a:r>
              <a:rPr lang="es-ES" dirty="0"/>
              <a:t> no se trata solo de evitar ataques, sino de resistirlos y recuperarse rápido. La clave es que el ataque no detenga la misión esencial de la organización.</a:t>
            </a:r>
          </a:p>
          <a:p>
            <a:r>
              <a:rPr lang="es-ES" b="1" dirty="0"/>
              <a:t>Cooperación:</a:t>
            </a:r>
            <a:r>
              <a:rPr lang="es-ES" dirty="0"/>
              <a:t> ninguna empresa ni país puede defenderse solo. El intercambio de inteligencia, la colaboración público–privada y las alianzas regionales son fundamentales.</a:t>
            </a:r>
          </a:p>
          <a:p>
            <a:r>
              <a:rPr lang="es-ES" b="1" dirty="0"/>
              <a:t>Innovación:</a:t>
            </a:r>
            <a:r>
              <a:rPr lang="es-ES" dirty="0"/>
              <a:t> los atacantes ya usan inteligencia artificial y automatización; las defensas deben ir un paso adelante. Apostar por IA defensiva, Zero Trust, </a:t>
            </a:r>
            <a:r>
              <a:rPr lang="es-ES" dirty="0" err="1"/>
              <a:t>DevSecOps</a:t>
            </a:r>
            <a:r>
              <a:rPr lang="es-ES" dirty="0"/>
              <a:t> y seguridad en la nube es imprescindible.</a:t>
            </a:r>
          </a:p>
          <a:p>
            <a:r>
              <a:rPr lang="es-ES" dirty="0"/>
              <a:t>👉 </a:t>
            </a:r>
            <a:r>
              <a:rPr lang="es-ES" i="1" dirty="0"/>
              <a:t>Sobrevivir en el ciberespacio requiere resiliencia para resistir, cooperación para unir fuerzas e innovación para anticipar lo que viene.</a:t>
            </a:r>
            <a:endParaRPr lang="es-ES" dirty="0"/>
          </a:p>
          <a:p>
            <a:r>
              <a:rPr lang="es-ES" b="1" dirty="0"/>
              <a:t>🎤 </a:t>
            </a:r>
            <a:r>
              <a:rPr lang="es-ES" b="1" dirty="0" err="1"/>
              <a:t>Mini-guion</a:t>
            </a:r>
            <a:r>
              <a:rPr lang="es-ES" b="1" dirty="0"/>
              <a:t> de cierre (≈ 2 min)</a:t>
            </a:r>
          </a:p>
          <a:p>
            <a:r>
              <a:rPr lang="es-ES" dirty="0"/>
              <a:t>“Las amenazas cambian todo el tiempo, y la única manera de sobrevivir es </a:t>
            </a:r>
            <a:r>
              <a:rPr lang="es-ES" b="1" dirty="0"/>
              <a:t>adaptarnos continuamente</a:t>
            </a:r>
            <a:r>
              <a:rPr lang="es-ES" dirty="0"/>
              <a:t>.</a:t>
            </a:r>
            <a:br>
              <a:rPr lang="es-ES" dirty="0"/>
            </a:br>
            <a:r>
              <a:rPr lang="es-ES" dirty="0"/>
              <a:t>Los riesgos son </a:t>
            </a:r>
            <a:r>
              <a:rPr lang="es-ES" b="1" dirty="0"/>
              <a:t>globales</a:t>
            </a:r>
            <a:r>
              <a:rPr lang="es-ES" dirty="0"/>
              <a:t>, no conocen fronteras ni sectores: afectan por igual a bancos, hospitales, gobiernos o startups.</a:t>
            </a:r>
            <a:br>
              <a:rPr lang="es-ES" dirty="0"/>
            </a:br>
            <a:r>
              <a:rPr lang="es-ES" dirty="0"/>
              <a:t>Y la clave de futuro está en tres palabras: </a:t>
            </a:r>
            <a:r>
              <a:rPr lang="es-ES" b="1" dirty="0"/>
              <a:t>resiliencia, cooperación e innovación</a:t>
            </a:r>
            <a:r>
              <a:rPr lang="es-ES" dirty="0"/>
              <a:t>. Ser resilientes para resistir los golpes, cooperar porque nadie se defiende solo, e innovar para adelantarnos a los atacantes.</a:t>
            </a:r>
          </a:p>
          <a:p>
            <a:r>
              <a:rPr lang="es-ES"/>
              <a:t>En definitiva, la ciberseguridad no es un destino, es un viaje permanente de adaptación y estrategia compartida.”</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21</a:t>
            </a:fld>
            <a:endParaRPr lang="es-EC"/>
          </a:p>
        </p:txBody>
      </p:sp>
    </p:spTree>
    <p:extLst>
      <p:ext uri="{BB962C8B-B14F-4D97-AF65-F5344CB8AC3E}">
        <p14:creationId xmlns:p14="http://schemas.microsoft.com/office/powerpoint/2010/main" val="107172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b="1" dirty="0"/>
              <a:t>Diseño visual:</a:t>
            </a:r>
            <a:endParaRPr lang="es-EC" dirty="0"/>
          </a:p>
          <a:p>
            <a:r>
              <a:rPr lang="es-EC" dirty="0"/>
              <a:t>Iconos de malware, candados rotos, líneas de código.</a:t>
            </a:r>
          </a:p>
          <a:p>
            <a:r>
              <a:rPr lang="es-EC" dirty="0"/>
              <a:t>Casos ilustrados con capturas/imágenes de referencia (ej. pantalla WannaCry).</a:t>
            </a:r>
          </a:p>
          <a:p>
            <a:endParaRPr lang="es-EC" dirty="0"/>
          </a:p>
          <a:p>
            <a:r>
              <a:rPr lang="es-ES" b="1" dirty="0"/>
              <a:t>Guion:</a:t>
            </a:r>
            <a:br>
              <a:rPr lang="es-ES" dirty="0"/>
            </a:br>
            <a:r>
              <a:rPr lang="es-ES" dirty="0"/>
              <a:t>“Hoy vamos a hablar de un tema clave: </a:t>
            </a:r>
            <a:r>
              <a:rPr lang="es-ES" i="1" dirty="0"/>
              <a:t>las tendencias globales de riesgos cibernéticos</a:t>
            </a:r>
            <a:r>
              <a:rPr lang="es-ES" dirty="0"/>
              <a:t>.</a:t>
            </a:r>
            <a:br>
              <a:rPr lang="es-ES" dirty="0"/>
            </a:br>
            <a:r>
              <a:rPr lang="es-ES" dirty="0"/>
              <a:t>Lo importante aquí no es solo conocer los riesgos actuales, sino anticipar los que vienen. El mundo digital cambia todos los días, y con él las amenazas. Lo que era seguro ayer, hoy puede ser un punto débil.</a:t>
            </a:r>
            <a:br>
              <a:rPr lang="es-ES" dirty="0"/>
            </a:br>
            <a:r>
              <a:rPr lang="es-ES" dirty="0"/>
              <a:t>El objetivo es analizar factores tecnológicos, sociales y organizacionales que impulsan nuevos riesgos, revisar datos de informes globales, y reflexionar sobre cómo nos preparamos como instituciones y como profesionales.”</a:t>
            </a:r>
          </a:p>
          <a:p>
            <a:r>
              <a:rPr lang="es-ES" b="1" dirty="0"/>
              <a:t>Pregunta inicial:</a:t>
            </a:r>
            <a:r>
              <a:rPr lang="es-ES" dirty="0"/>
              <a:t> </a:t>
            </a:r>
            <a:r>
              <a:rPr lang="es-ES" i="1" dirty="0"/>
              <a:t>¿Creen que el mayor riesgo para una organización hoy está en la tecnología o en las personas?</a:t>
            </a:r>
            <a:endParaRPr lang="es-ES"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3</a:t>
            </a:fld>
            <a:endParaRPr lang="es-EC"/>
          </a:p>
        </p:txBody>
      </p:sp>
    </p:spTree>
    <p:extLst>
      <p:ext uri="{BB962C8B-B14F-4D97-AF65-F5344CB8AC3E}">
        <p14:creationId xmlns:p14="http://schemas.microsoft.com/office/powerpoint/2010/main" val="287343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Diagrama sencillo: Vulnerabilidad → Amenaza → Riesgo.</a:t>
            </a:r>
            <a:br>
              <a:rPr lang="es-ES" dirty="0"/>
            </a:br>
            <a:r>
              <a:rPr lang="es-ES" b="1" dirty="0"/>
              <a:t>Notas de orador:</a:t>
            </a:r>
            <a:r>
              <a:rPr lang="es-ES" dirty="0"/>
              <a:t> Ejemplo de Log4j</a:t>
            </a:r>
          </a:p>
          <a:p>
            <a:endParaRPr lang="es-ES" b="1" dirty="0"/>
          </a:p>
          <a:p>
            <a:r>
              <a:rPr lang="es-ES" b="1" dirty="0"/>
              <a:t>Guion:</a:t>
            </a:r>
            <a:br>
              <a:rPr lang="es-ES" dirty="0"/>
            </a:br>
            <a:r>
              <a:rPr lang="es-ES" dirty="0"/>
              <a:t>“Antes de hablar de evolución, necesitamos precisar qué entendemos por amenaza en ciberseguridad.</a:t>
            </a:r>
            <a:br>
              <a:rPr lang="es-ES" dirty="0"/>
            </a:br>
            <a:r>
              <a:rPr lang="es-ES" dirty="0"/>
              <a:t>Una amenaza no es lo mismo que un riesgo ni que una vulnerabilidad. </a:t>
            </a:r>
          </a:p>
          <a:p>
            <a:r>
              <a:rPr lang="es-ES" dirty="0"/>
              <a:t>Una vulnerabilidad es una debilidad en un sistema; la amenaza es aquello que puede aprovechar esa debilidad; y el riesgo es la probabilidad de que esa combinación cause un impacto negativo.</a:t>
            </a:r>
            <a:br>
              <a:rPr lang="es-ES" dirty="0"/>
            </a:br>
            <a:endParaRPr lang="es-ES" dirty="0"/>
          </a:p>
          <a:p>
            <a:r>
              <a:rPr lang="es-ES" dirty="0"/>
              <a:t>Por ejemplo: un servidor con software desactualizado (vulnerabilidad), un </a:t>
            </a:r>
            <a:r>
              <a:rPr lang="es-ES" dirty="0" err="1"/>
              <a:t>exploit</a:t>
            </a:r>
            <a:r>
              <a:rPr lang="es-ES" dirty="0"/>
              <a:t> publicado en internet (amenaza), y la posibilidad de que un atacante logre acceso a información sensible (riesgo).</a:t>
            </a:r>
            <a:br>
              <a:rPr lang="es-ES" dirty="0"/>
            </a:br>
            <a:endParaRPr lang="es-ES" dirty="0"/>
          </a:p>
          <a:p>
            <a:r>
              <a:rPr lang="es-ES" dirty="0"/>
              <a:t>Hoy las amenazas se multiplican porque la tecnología evoluciona, la economía incentiva el cibercrimen y la geopolítica convierte al ciberespacio en un nuevo campo de batalla.”</a:t>
            </a:r>
          </a:p>
          <a:p>
            <a:endParaRPr lang="es-ES" dirty="0"/>
          </a:p>
          <a:p>
            <a:r>
              <a:rPr lang="es-ES" b="1" dirty="0"/>
              <a:t>Ejemplo:</a:t>
            </a:r>
            <a:r>
              <a:rPr lang="es-ES" dirty="0"/>
              <a:t> Caso de vulnerabilidades en Apache Log4j (2021).</a:t>
            </a:r>
          </a:p>
          <a:p>
            <a:endParaRPr lang="es-EC" dirty="0"/>
          </a:p>
          <a:p>
            <a:r>
              <a:rPr lang="es-ES" dirty="0"/>
              <a:t>En diciembre de 2021 se descubrió una de las vulnerabilidades más críticas de los últimos años: la </a:t>
            </a:r>
            <a:r>
              <a:rPr lang="es-ES" b="1" dirty="0"/>
              <a:t>Log4Shell</a:t>
            </a:r>
            <a:r>
              <a:rPr lang="es-ES" dirty="0"/>
              <a:t> en la librería </a:t>
            </a:r>
            <a:r>
              <a:rPr lang="es-ES" b="1" dirty="0"/>
              <a:t>Apache Log4j</a:t>
            </a:r>
            <a:r>
              <a:rPr lang="es-ES" dirty="0"/>
              <a:t>, utilizada en miles de aplicaciones Java a nivel mundial.</a:t>
            </a:r>
          </a:p>
          <a:p>
            <a:r>
              <a:rPr lang="es-ES" dirty="0"/>
              <a:t>El problema estaba en cómo Log4j procesaba mensajes de log: bastaba con que un atacante inyectara un texto malicioso en los registros para que el servidor ejecutara código remoto (</a:t>
            </a:r>
            <a:r>
              <a:rPr lang="es-ES" i="1" dirty="0"/>
              <a:t>Remote </a:t>
            </a:r>
            <a:r>
              <a:rPr lang="es-ES" i="1" dirty="0" err="1"/>
              <a:t>Code</a:t>
            </a:r>
            <a:r>
              <a:rPr lang="es-ES" i="1" dirty="0"/>
              <a:t> </a:t>
            </a:r>
            <a:r>
              <a:rPr lang="es-ES" i="1" dirty="0" err="1"/>
              <a:t>Execution</a:t>
            </a:r>
            <a:r>
              <a:rPr lang="es-ES" dirty="0"/>
              <a:t>).</a:t>
            </a:r>
          </a:p>
          <a:p>
            <a:r>
              <a:rPr lang="es-ES" dirty="0"/>
              <a:t>Esto significaba que un atacante podía </a:t>
            </a:r>
            <a:r>
              <a:rPr lang="es-ES" b="1" dirty="0"/>
              <a:t>tomar control de un sistema con un simple log manipulado</a:t>
            </a:r>
            <a:r>
              <a:rPr lang="es-ES" dirty="0"/>
              <a:t>. La gravedad fue tal que el </a:t>
            </a:r>
            <a:r>
              <a:rPr lang="es-ES" b="1" dirty="0"/>
              <a:t>CVSS</a:t>
            </a:r>
            <a:r>
              <a:rPr lang="es-ES" dirty="0"/>
              <a:t> le dio la puntuación máxima de </a:t>
            </a:r>
            <a:r>
              <a:rPr lang="es-ES" b="1" dirty="0"/>
              <a:t>10/10</a:t>
            </a:r>
            <a:r>
              <a:rPr lang="es-ES" dirty="0"/>
              <a:t>.</a:t>
            </a:r>
          </a:p>
          <a:p>
            <a:r>
              <a:rPr lang="es-ES" dirty="0"/>
              <a:t>Lo más preocupante fue su alcance: Log4j está embebido en aplicaciones empresariales, servicios en la nube, plataformas de videojuegos, bancos, y hasta sistemas gubernamentales. Grandes compañías como </a:t>
            </a:r>
            <a:r>
              <a:rPr lang="es-ES" b="1" dirty="0"/>
              <a:t>Apple, Amazon, Microsoft y </a:t>
            </a:r>
            <a:r>
              <a:rPr lang="es-ES" b="1" dirty="0" err="1"/>
              <a:t>Cloudflare</a:t>
            </a:r>
            <a:r>
              <a:rPr lang="es-ES" dirty="0"/>
              <a:t> tuvieron que reaccionar de inmediato.</a:t>
            </a:r>
          </a:p>
          <a:p>
            <a:r>
              <a:rPr lang="es-ES" dirty="0"/>
              <a:t>El caso nos dejó varias lecciones:</a:t>
            </a:r>
          </a:p>
          <a:p>
            <a:r>
              <a:rPr lang="es-ES" dirty="0"/>
              <a:t>Incluso una librería ‘pequeña’ puede convertirse en un riesgo global.</a:t>
            </a:r>
          </a:p>
          <a:p>
            <a:r>
              <a:rPr lang="es-ES" dirty="0"/>
              <a:t>La </a:t>
            </a:r>
            <a:r>
              <a:rPr lang="es-ES" b="1" dirty="0"/>
              <a:t>gestión de dependencias y librerías de terceros</a:t>
            </a:r>
            <a:r>
              <a:rPr lang="es-ES" dirty="0"/>
              <a:t> es crítica en la ciberseguridad.</a:t>
            </a:r>
          </a:p>
          <a:p>
            <a:r>
              <a:rPr lang="es-ES" dirty="0"/>
              <a:t>Y lo más importante: la respuesta debe ser rápida y coordinada, porque la explotación empezó apenas horas después de hacerse pública la vulnerabilidad.”</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4</a:t>
            </a:fld>
            <a:endParaRPr lang="es-EC"/>
          </a:p>
        </p:txBody>
      </p:sp>
    </p:spTree>
    <p:extLst>
      <p:ext uri="{BB962C8B-B14F-4D97-AF65-F5344CB8AC3E}">
        <p14:creationId xmlns:p14="http://schemas.microsoft.com/office/powerpoint/2010/main" val="202481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b="1" dirty="0"/>
              <a:t>Visual:</a:t>
            </a:r>
            <a:r>
              <a:rPr lang="es-EC" dirty="0"/>
              <a:t> Iconos clásicos (sobre, calavera, virus).</a:t>
            </a:r>
            <a:br>
              <a:rPr lang="es-EC" dirty="0"/>
            </a:br>
            <a:r>
              <a:rPr lang="es-EC" b="1" dirty="0"/>
              <a:t>Notas de orador:</a:t>
            </a:r>
            <a:r>
              <a:rPr lang="es-EC" dirty="0"/>
              <a:t> Explicar su origen y objetivos iniciales.</a:t>
            </a:r>
          </a:p>
          <a:p>
            <a:endParaRPr lang="es-ES" b="1" dirty="0"/>
          </a:p>
          <a:p>
            <a:r>
              <a:rPr lang="es-ES" b="1" dirty="0"/>
              <a:t>Guion:</a:t>
            </a:r>
            <a:br>
              <a:rPr lang="es-ES" dirty="0"/>
            </a:br>
            <a:r>
              <a:rPr lang="es-ES" dirty="0"/>
              <a:t>“En los años 90 y 2000, las principales amenazas eran relativamente simples pero muy dañinas.</a:t>
            </a:r>
          </a:p>
          <a:p>
            <a:endParaRPr lang="es-ES" dirty="0"/>
          </a:p>
          <a:p>
            <a:r>
              <a:rPr lang="es-ES" dirty="0"/>
              <a:t>Los </a:t>
            </a:r>
            <a:r>
              <a:rPr lang="es-ES" b="1" dirty="0"/>
              <a:t>virus</a:t>
            </a:r>
            <a:r>
              <a:rPr lang="es-ES" dirty="0"/>
              <a:t> se propagaban a través de disquetes, infectando archivos.</a:t>
            </a:r>
          </a:p>
          <a:p>
            <a:endParaRPr lang="es-ES" dirty="0"/>
          </a:p>
          <a:p>
            <a:r>
              <a:rPr lang="es-ES" dirty="0"/>
              <a:t>Los </a:t>
            </a:r>
            <a:r>
              <a:rPr lang="es-ES" b="1" dirty="0"/>
              <a:t>gusanos</a:t>
            </a:r>
            <a:r>
              <a:rPr lang="es-ES" dirty="0"/>
              <a:t> se replicaban automáticamente en redes, como </a:t>
            </a:r>
            <a:r>
              <a:rPr lang="es-ES" i="1" dirty="0"/>
              <a:t>ILOVEYOU</a:t>
            </a:r>
            <a:r>
              <a:rPr lang="es-ES" dirty="0"/>
              <a:t> en el año 2000.</a:t>
            </a:r>
          </a:p>
          <a:p>
            <a:endParaRPr lang="es-ES" dirty="0"/>
          </a:p>
          <a:p>
            <a:r>
              <a:rPr lang="es-ES" dirty="0"/>
              <a:t>Los </a:t>
            </a:r>
            <a:r>
              <a:rPr lang="es-ES" b="1" dirty="0"/>
              <a:t>troyanos</a:t>
            </a:r>
            <a:r>
              <a:rPr lang="es-ES" dirty="0"/>
              <a:t> abrían puertas traseras en los sistemas.</a:t>
            </a:r>
          </a:p>
          <a:p>
            <a:br>
              <a:rPr lang="es-ES" dirty="0"/>
            </a:br>
            <a:r>
              <a:rPr lang="es-ES" dirty="0"/>
              <a:t>También el phishing comenzó a aparecer, aunque al inicio con correos burdos. Y las primeras denegaciones de servicio empezaron a saturar servidores.</a:t>
            </a:r>
            <a:br>
              <a:rPr lang="es-ES" dirty="0"/>
            </a:br>
            <a:r>
              <a:rPr lang="es-ES" dirty="0"/>
              <a:t>Lo interesante es que, aunque eran amenazas técnicas, no había un negocio tan estructurado detrás: en muchos casos eran estudiantes o entusiastas probando habilidades.”</a:t>
            </a:r>
          </a:p>
          <a:p>
            <a:endParaRPr lang="es-ES" dirty="0"/>
          </a:p>
          <a:p>
            <a:r>
              <a:rPr lang="es-ES" b="1" dirty="0"/>
              <a:t>Reflexión:</a:t>
            </a:r>
            <a:r>
              <a:rPr lang="es-ES" dirty="0"/>
              <a:t> </a:t>
            </a:r>
            <a:r>
              <a:rPr lang="es-ES" i="1" dirty="0"/>
              <a:t>Estas amenazas abrieron el camino a lo que hoy vivimos, un ecosistema criminal altamente organizado.</a:t>
            </a:r>
            <a:endParaRPr lang="es-ES" dirty="0"/>
          </a:p>
          <a:p>
            <a:endParaRPr lang="es-EC" dirty="0"/>
          </a:p>
          <a:p>
            <a:r>
              <a:rPr lang="es-ES" b="1" dirty="0"/>
              <a:t>Diseño típico de los virus de los 90s</a:t>
            </a:r>
          </a:p>
          <a:p>
            <a:r>
              <a:rPr lang="es-ES" b="1" dirty="0"/>
              <a:t>Tamaño pequeño y en ensamblador</a:t>
            </a:r>
            <a:endParaRPr lang="es-ES" dirty="0"/>
          </a:p>
          <a:p>
            <a:pPr lvl="1"/>
            <a:r>
              <a:rPr lang="es-ES" dirty="0"/>
              <a:t>Los virus de los 90 estaban escritos en </a:t>
            </a:r>
            <a:r>
              <a:rPr lang="es-ES" b="1" dirty="0"/>
              <a:t>lenguaje ensamblador</a:t>
            </a:r>
            <a:r>
              <a:rPr lang="es-ES" dirty="0"/>
              <a:t> (x86) o en C.</a:t>
            </a:r>
          </a:p>
          <a:p>
            <a:pPr lvl="1"/>
            <a:r>
              <a:rPr lang="es-ES" dirty="0"/>
              <a:t>Su tamaño era muy reducido (entre </a:t>
            </a:r>
            <a:r>
              <a:rPr lang="es-ES" b="1" dirty="0"/>
              <a:t>1 KB y 10 KB</a:t>
            </a:r>
            <a:r>
              <a:rPr lang="es-ES" dirty="0"/>
              <a:t> en promedio), porque debían caber en disquetes de 1,44 MB o en sectores de arranque.</a:t>
            </a:r>
          </a:p>
          <a:p>
            <a:r>
              <a:rPr lang="es-ES" b="1" dirty="0"/>
              <a:t>Métodos de infección</a:t>
            </a:r>
            <a:endParaRPr lang="es-ES" dirty="0"/>
          </a:p>
          <a:p>
            <a:pPr lvl="1"/>
            <a:r>
              <a:rPr lang="es-ES" b="1" dirty="0" err="1"/>
              <a:t>Boot</a:t>
            </a:r>
            <a:r>
              <a:rPr lang="es-ES" b="1" dirty="0"/>
              <a:t> sector </a:t>
            </a:r>
            <a:r>
              <a:rPr lang="es-ES" b="1" dirty="0" err="1"/>
              <a:t>viruses</a:t>
            </a:r>
            <a:r>
              <a:rPr lang="es-ES" b="1" dirty="0"/>
              <a:t>:</a:t>
            </a:r>
            <a:r>
              <a:rPr lang="es-ES" dirty="0"/>
              <a:t> se copiaban en el sector de arranque de disquetes o discos duros. Ejemplo: </a:t>
            </a:r>
            <a:r>
              <a:rPr lang="es-ES" i="1" dirty="0"/>
              <a:t>Michelangelo (1992)</a:t>
            </a:r>
            <a:r>
              <a:rPr lang="es-ES" dirty="0"/>
              <a:t>.</a:t>
            </a:r>
          </a:p>
          <a:p>
            <a:pPr lvl="1"/>
            <a:r>
              <a:rPr lang="es-ES" b="1" dirty="0"/>
              <a:t>File </a:t>
            </a:r>
            <a:r>
              <a:rPr lang="es-ES" b="1" dirty="0" err="1"/>
              <a:t>infectors</a:t>
            </a:r>
            <a:r>
              <a:rPr lang="es-ES" b="1" dirty="0"/>
              <a:t>:</a:t>
            </a:r>
            <a:r>
              <a:rPr lang="es-ES" dirty="0"/>
              <a:t> se adjuntaban a ejecutables .exe o .</a:t>
            </a:r>
            <a:r>
              <a:rPr lang="es-ES" dirty="0" err="1"/>
              <a:t>com</a:t>
            </a:r>
            <a:r>
              <a:rPr lang="es-ES" dirty="0"/>
              <a:t> de MS-DOS. Ejemplo: </a:t>
            </a:r>
            <a:r>
              <a:rPr lang="es-ES" i="1" dirty="0"/>
              <a:t>Cascade Virus</a:t>
            </a:r>
            <a:r>
              <a:rPr lang="es-ES" dirty="0"/>
              <a:t>.</a:t>
            </a:r>
          </a:p>
          <a:p>
            <a:pPr lvl="1"/>
            <a:r>
              <a:rPr lang="es-ES" b="1" dirty="0"/>
              <a:t>Macro </a:t>
            </a:r>
            <a:r>
              <a:rPr lang="es-ES" b="1" dirty="0" err="1"/>
              <a:t>viruses</a:t>
            </a:r>
            <a:r>
              <a:rPr lang="es-ES" b="1" dirty="0"/>
              <a:t>:</a:t>
            </a:r>
            <a:r>
              <a:rPr lang="es-ES" dirty="0"/>
              <a:t> a mediados de los 90, empezaron a aprovechar macros de Microsoft Word/Excel. Ejemplo: </a:t>
            </a:r>
            <a:r>
              <a:rPr lang="es-ES" i="1" dirty="0"/>
              <a:t>Concept (1995)</a:t>
            </a:r>
            <a:r>
              <a:rPr lang="es-ES" dirty="0"/>
              <a:t>.</a:t>
            </a:r>
          </a:p>
          <a:p>
            <a:r>
              <a:rPr lang="es-ES" b="1" dirty="0"/>
              <a:t>Propagación lenta pero efectiva</a:t>
            </a:r>
            <a:endParaRPr lang="es-ES" dirty="0"/>
          </a:p>
          <a:p>
            <a:pPr lvl="1"/>
            <a:r>
              <a:rPr lang="es-ES" dirty="0"/>
              <a:t>No existía Internet masivo, así que la propagación se daba por </a:t>
            </a:r>
            <a:r>
              <a:rPr lang="es-ES" b="1" dirty="0"/>
              <a:t>intercambio de disquetes</a:t>
            </a:r>
            <a:r>
              <a:rPr lang="es-ES" dirty="0"/>
              <a:t>, </a:t>
            </a:r>
            <a:r>
              <a:rPr lang="es-ES" dirty="0" err="1"/>
              <a:t>CDs</a:t>
            </a:r>
            <a:r>
              <a:rPr lang="es-ES" dirty="0"/>
              <a:t> piratas o archivos compartidos en BBS.</a:t>
            </a:r>
          </a:p>
          <a:p>
            <a:pPr lvl="1"/>
            <a:r>
              <a:rPr lang="es-ES" dirty="0"/>
              <a:t>Eran virus “manuales” comparados con los gusanos de los 2000.</a:t>
            </a:r>
          </a:p>
          <a:p>
            <a:r>
              <a:rPr lang="es-ES" b="1" dirty="0"/>
              <a:t>Carga útil (</a:t>
            </a:r>
            <a:r>
              <a:rPr lang="es-ES" b="1" dirty="0" err="1"/>
              <a:t>payload</a:t>
            </a:r>
            <a:r>
              <a:rPr lang="es-ES" b="1" dirty="0"/>
              <a:t>)</a:t>
            </a:r>
            <a:endParaRPr lang="es-ES" dirty="0"/>
          </a:p>
          <a:p>
            <a:pPr lvl="1"/>
            <a:r>
              <a:rPr lang="es-ES" dirty="0"/>
              <a:t>Muchos virus no buscaban dinero, sino </a:t>
            </a:r>
            <a:r>
              <a:rPr lang="es-ES" b="1" dirty="0"/>
              <a:t>llamar la atención</a:t>
            </a:r>
            <a:r>
              <a:rPr lang="es-ES" dirty="0"/>
              <a:t> o mostrar un efecto visual:</a:t>
            </a:r>
          </a:p>
          <a:p>
            <a:pPr lvl="2"/>
            <a:r>
              <a:rPr lang="es-ES" dirty="0"/>
              <a:t>Pantallas con mensajes (“</a:t>
            </a:r>
            <a:r>
              <a:rPr lang="es-ES" dirty="0" err="1"/>
              <a:t>Happy</a:t>
            </a:r>
            <a:r>
              <a:rPr lang="es-ES" dirty="0"/>
              <a:t> </a:t>
            </a:r>
            <a:r>
              <a:rPr lang="es-ES" dirty="0" err="1"/>
              <a:t>Birthday</a:t>
            </a:r>
            <a:r>
              <a:rPr lang="es-ES" dirty="0"/>
              <a:t> </a:t>
            </a:r>
            <a:r>
              <a:rPr lang="es-ES" dirty="0" err="1"/>
              <a:t>Joshi</a:t>
            </a:r>
            <a:r>
              <a:rPr lang="es-ES" dirty="0"/>
              <a:t>”).</a:t>
            </a:r>
          </a:p>
          <a:p>
            <a:pPr lvl="2"/>
            <a:r>
              <a:rPr lang="es-ES" dirty="0"/>
              <a:t>Efectos gráficos como letras cayendo (</a:t>
            </a:r>
            <a:r>
              <a:rPr lang="es-ES" i="1" dirty="0"/>
              <a:t>Cascade</a:t>
            </a:r>
            <a:r>
              <a:rPr lang="es-ES" dirty="0"/>
              <a:t>).</a:t>
            </a:r>
          </a:p>
          <a:p>
            <a:pPr lvl="2"/>
            <a:r>
              <a:rPr lang="es-ES" dirty="0"/>
              <a:t>Bloqueo de equipos en fechas específicas (</a:t>
            </a:r>
            <a:r>
              <a:rPr lang="es-ES" i="1" dirty="0"/>
              <a:t>Michelangelo</a:t>
            </a:r>
            <a:r>
              <a:rPr lang="es-ES" dirty="0"/>
              <a:t> el 6 de marzo).</a:t>
            </a:r>
          </a:p>
          <a:p>
            <a:pPr lvl="1"/>
            <a:r>
              <a:rPr lang="es-ES" dirty="0"/>
              <a:t>Eran más </a:t>
            </a:r>
            <a:r>
              <a:rPr lang="es-ES" b="1" dirty="0"/>
              <a:t>disruptivos que lucrativos</a:t>
            </a:r>
            <a:r>
              <a:rPr lang="es-ES" dirty="0"/>
              <a:t>.</a:t>
            </a:r>
          </a:p>
          <a:p>
            <a:r>
              <a:rPr lang="es-ES" b="1" dirty="0"/>
              <a:t>Sin modelo de negocio criminal</a:t>
            </a:r>
            <a:endParaRPr lang="es-ES" dirty="0"/>
          </a:p>
          <a:p>
            <a:pPr lvl="1"/>
            <a:r>
              <a:rPr lang="es-ES" dirty="0"/>
              <a:t>Eran creados por curiosidad, notoriedad o “diversión”.</a:t>
            </a:r>
          </a:p>
          <a:p>
            <a:pPr lvl="1"/>
            <a:r>
              <a:rPr lang="es-ES" dirty="0"/>
              <a:t>No había </a:t>
            </a:r>
            <a:r>
              <a:rPr lang="es-ES" dirty="0" err="1"/>
              <a:t>ransomware</a:t>
            </a:r>
            <a:r>
              <a:rPr lang="es-ES" dirty="0"/>
              <a:t> ni robo masivo de datos aún.</a:t>
            </a:r>
          </a:p>
          <a:p>
            <a:r>
              <a:rPr lang="es-ES" b="1" dirty="0"/>
              <a:t>🎤 </a:t>
            </a:r>
            <a:r>
              <a:rPr lang="es-ES" b="1" dirty="0" err="1"/>
              <a:t>Mini-guion</a:t>
            </a:r>
            <a:r>
              <a:rPr lang="es-ES" b="1" dirty="0"/>
              <a:t> (2–3 minutos en clase)</a:t>
            </a:r>
          </a:p>
          <a:p>
            <a:r>
              <a:rPr lang="es-ES" dirty="0"/>
              <a:t>“En los años 90, los virus eran simples pero ingeniosos. Estaban escritos en ensamblador, ocupaban apenas unos pocos kilobytes y se propagaban a través de disquetes o ejecutables de MS-DOS.</a:t>
            </a:r>
          </a:p>
          <a:p>
            <a:r>
              <a:rPr lang="es-ES" dirty="0"/>
              <a:t>A diferencia de hoy, no buscaban dinero: su carga útil era mostrar un mensaje, un gráfico en pantalla o dañar archivos por notoriedad. Casos como </a:t>
            </a:r>
            <a:r>
              <a:rPr lang="es-ES" i="1" dirty="0"/>
              <a:t>Michelangelo</a:t>
            </a:r>
            <a:r>
              <a:rPr lang="es-ES" dirty="0"/>
              <a:t> borraban discos duros en una fecha específica, mientras que otros como </a:t>
            </a:r>
            <a:r>
              <a:rPr lang="es-ES" i="1" dirty="0"/>
              <a:t>Cascade</a:t>
            </a:r>
            <a:r>
              <a:rPr lang="es-ES" dirty="0"/>
              <a:t> hacían que las letras ‘cayeran’ en la pantalla.</a:t>
            </a:r>
          </a:p>
          <a:p>
            <a:r>
              <a:rPr lang="es-ES" dirty="0"/>
              <a:t>Podemos decir que los virus de los 90 fueron la primera generación de amenazas digitales: más artesanales, menos masivos, pero muy disruptivos para su época.”</a:t>
            </a:r>
          </a:p>
          <a:p>
            <a:endParaRPr lang="es-EC" dirty="0"/>
          </a:p>
          <a:p>
            <a:endParaRPr lang="es-EC" dirty="0"/>
          </a:p>
          <a:p>
            <a:endParaRPr lang="es-EC" dirty="0"/>
          </a:p>
          <a:p>
            <a:r>
              <a:rPr lang="es-ES" b="1" dirty="0"/>
              <a:t>¿Cómo funcionaba el virus ILOVEYOU (2000)?</a:t>
            </a:r>
          </a:p>
          <a:p>
            <a:r>
              <a:rPr lang="es-ES" b="1" dirty="0"/>
              <a:t>Origen y formato</a:t>
            </a:r>
            <a:endParaRPr lang="es-ES" dirty="0"/>
          </a:p>
          <a:p>
            <a:pPr lvl="1"/>
            <a:r>
              <a:rPr lang="es-ES" dirty="0"/>
              <a:t>Se originó en Filipinas en mayo del año 2000.</a:t>
            </a:r>
          </a:p>
          <a:p>
            <a:pPr lvl="1"/>
            <a:r>
              <a:rPr lang="es-ES" dirty="0"/>
              <a:t>Se propagaba a través de </a:t>
            </a:r>
            <a:r>
              <a:rPr lang="es-ES" b="1" dirty="0"/>
              <a:t>correo electrónico</a:t>
            </a:r>
            <a:r>
              <a:rPr lang="es-ES" dirty="0"/>
              <a:t>, con el asunto </a:t>
            </a:r>
            <a:r>
              <a:rPr lang="es-ES" b="1" dirty="0"/>
              <a:t>“ILOVEYOU”</a:t>
            </a:r>
            <a:r>
              <a:rPr lang="es-ES" dirty="0"/>
              <a:t> y un archivo adjunto llamado </a:t>
            </a:r>
            <a:r>
              <a:rPr lang="es-ES" b="1" dirty="0"/>
              <a:t>“LOVE-LETTER-FOR-YOU.txt.vbs”</a:t>
            </a:r>
            <a:r>
              <a:rPr lang="es-ES" dirty="0"/>
              <a:t>.</a:t>
            </a:r>
          </a:p>
          <a:p>
            <a:pPr lvl="1"/>
            <a:r>
              <a:rPr lang="es-ES" dirty="0"/>
              <a:t>El truco estaba en la extensión: los usuarios veían “.</a:t>
            </a:r>
            <a:r>
              <a:rPr lang="es-ES" dirty="0" err="1"/>
              <a:t>txt</a:t>
            </a:r>
            <a:r>
              <a:rPr lang="es-ES" dirty="0"/>
              <a:t>” y pensaban que era un archivo de texto inofensivo, pero en realidad era un </a:t>
            </a:r>
            <a:r>
              <a:rPr lang="es-ES" b="1" dirty="0"/>
              <a:t>script de Visual Basic (VBS)</a:t>
            </a:r>
            <a:r>
              <a:rPr lang="es-ES" dirty="0"/>
              <a:t>.</a:t>
            </a:r>
          </a:p>
          <a:p>
            <a:r>
              <a:rPr lang="es-ES" b="1" dirty="0"/>
              <a:t>Técnica de infección</a:t>
            </a:r>
            <a:endParaRPr lang="es-ES" dirty="0"/>
          </a:p>
          <a:p>
            <a:pPr lvl="1"/>
            <a:r>
              <a:rPr lang="es-ES" dirty="0"/>
              <a:t>Cuando el usuario hacía clic, el script se ejecutaba y:</a:t>
            </a:r>
          </a:p>
          <a:p>
            <a:pPr lvl="2"/>
            <a:r>
              <a:rPr lang="es-ES" dirty="0"/>
              <a:t>Sobrescribía archivos del sistema (fotos, música, documentos) reemplazándolos por copias del virus.</a:t>
            </a:r>
          </a:p>
          <a:p>
            <a:pPr lvl="2"/>
            <a:r>
              <a:rPr lang="es-ES" dirty="0"/>
              <a:t>Se copiaba en el registro de Windows para ejecutarse al reiniciar.</a:t>
            </a:r>
          </a:p>
          <a:p>
            <a:r>
              <a:rPr lang="es-ES" b="1" dirty="0"/>
              <a:t>Propagación automática</a:t>
            </a:r>
            <a:endParaRPr lang="es-ES" dirty="0"/>
          </a:p>
          <a:p>
            <a:pPr lvl="1"/>
            <a:r>
              <a:rPr lang="es-ES" dirty="0"/>
              <a:t>El virus leía la </a:t>
            </a:r>
            <a:r>
              <a:rPr lang="es-ES" b="1" dirty="0"/>
              <a:t>libreta de direcciones de Outlook</a:t>
            </a:r>
            <a:r>
              <a:rPr lang="es-ES" dirty="0"/>
              <a:t> de la víctima.</a:t>
            </a:r>
          </a:p>
          <a:p>
            <a:pPr lvl="1"/>
            <a:r>
              <a:rPr lang="es-ES" dirty="0"/>
              <a:t>Se enviaba automáticamente a todos los contactos, multiplicando su alcance.</a:t>
            </a:r>
          </a:p>
          <a:p>
            <a:pPr lvl="1"/>
            <a:r>
              <a:rPr lang="es-ES" dirty="0"/>
              <a:t>Este mecanismo lo convirtió en uno de los primeros virus con </a:t>
            </a:r>
            <a:r>
              <a:rPr lang="es-ES" b="1" dirty="0"/>
              <a:t>propagación explosiva por email</a:t>
            </a:r>
            <a:r>
              <a:rPr lang="es-ES" dirty="0"/>
              <a:t>.</a:t>
            </a:r>
          </a:p>
          <a:p>
            <a:r>
              <a:rPr lang="es-ES" b="1" dirty="0"/>
              <a:t>Impacto global</a:t>
            </a:r>
            <a:endParaRPr lang="es-ES" dirty="0"/>
          </a:p>
          <a:p>
            <a:pPr lvl="1"/>
            <a:r>
              <a:rPr lang="es-ES" dirty="0"/>
              <a:t>Infectó más de </a:t>
            </a:r>
            <a:r>
              <a:rPr lang="es-ES" b="1" dirty="0"/>
              <a:t>45 millones de computadoras en todo el mundo en pocos días</a:t>
            </a:r>
            <a:r>
              <a:rPr lang="es-ES" dirty="0"/>
              <a:t>.</a:t>
            </a:r>
          </a:p>
          <a:p>
            <a:pPr lvl="1"/>
            <a:r>
              <a:rPr lang="es-ES" dirty="0"/>
              <a:t>Empresas como Microsoft, Ford y el Pentágono tuvieron que apagar sus correos corporativos para frenar el ataque.</a:t>
            </a:r>
          </a:p>
          <a:p>
            <a:pPr lvl="1"/>
            <a:r>
              <a:rPr lang="es-ES" dirty="0"/>
              <a:t>Se calcula que generó daños de entre </a:t>
            </a:r>
            <a:r>
              <a:rPr lang="es-ES" b="1" dirty="0"/>
              <a:t>5 y 10 mil millones de dólares</a:t>
            </a:r>
            <a:r>
              <a:rPr lang="es-ES" dirty="0"/>
              <a:t>.</a:t>
            </a:r>
          </a:p>
          <a:p>
            <a:r>
              <a:rPr lang="es-ES" b="1" dirty="0"/>
              <a:t>Motivación</a:t>
            </a:r>
            <a:endParaRPr lang="es-ES" dirty="0"/>
          </a:p>
          <a:p>
            <a:pPr lvl="1"/>
            <a:r>
              <a:rPr lang="es-ES" dirty="0"/>
              <a:t>Fue creado por un estudiante de programación de Filipinas.</a:t>
            </a:r>
          </a:p>
          <a:p>
            <a:pPr lvl="1"/>
            <a:r>
              <a:rPr lang="es-ES" dirty="0"/>
              <a:t>No tenía un fin económico directo (como </a:t>
            </a:r>
            <a:r>
              <a:rPr lang="es-ES" dirty="0" err="1"/>
              <a:t>ransomware</a:t>
            </a:r>
            <a:r>
              <a:rPr lang="es-ES" dirty="0"/>
              <a:t> hoy), sino </a:t>
            </a:r>
            <a:r>
              <a:rPr lang="es-ES" b="1" dirty="0"/>
              <a:t>notoriedad y curiosidad técnica</a:t>
            </a:r>
            <a:r>
              <a:rPr lang="es-ES" dirty="0"/>
              <a:t>.</a:t>
            </a:r>
          </a:p>
          <a:p>
            <a:r>
              <a:rPr lang="es-ES" b="1" dirty="0"/>
              <a:t>🎤 </a:t>
            </a:r>
            <a:r>
              <a:rPr lang="es-ES" b="1" dirty="0" err="1"/>
              <a:t>Mini-guion</a:t>
            </a:r>
            <a:r>
              <a:rPr lang="es-ES" b="1" dirty="0"/>
              <a:t> para clase (≈ 2 min)</a:t>
            </a:r>
          </a:p>
          <a:p>
            <a:r>
              <a:rPr lang="es-ES" dirty="0"/>
              <a:t>“El virus </a:t>
            </a:r>
            <a:r>
              <a:rPr lang="es-ES" b="1" dirty="0"/>
              <a:t>ILOVEYOU</a:t>
            </a:r>
            <a:r>
              <a:rPr lang="es-ES" dirty="0"/>
              <a:t> apareció en el año 2000 y es considerado uno de los primeros ciberataques masivos a nivel mundial. Llegaba como un correo con asunto </a:t>
            </a:r>
            <a:r>
              <a:rPr lang="es-ES" i="1" dirty="0"/>
              <a:t>ILOVEYOU</a:t>
            </a:r>
            <a:r>
              <a:rPr lang="es-ES" dirty="0"/>
              <a:t> y un archivo adjunto ‘LOVE-LETTER-FOR-YOU.txt.vbs’.</a:t>
            </a:r>
          </a:p>
          <a:p>
            <a:r>
              <a:rPr lang="es-ES" dirty="0"/>
              <a:t>Cuando la víctima lo abría, el virus se copiaba en el sistema, sobrescribía archivos y, lo más peligroso, se enviaba automáticamente a todos los contactos de Outlook. En cuestión de horas infectó millones de computadoras en todo el mundo.</a:t>
            </a:r>
          </a:p>
          <a:p>
            <a:r>
              <a:rPr lang="es-ES" dirty="0"/>
              <a:t>Su impacto fue tan grande que compañías y hasta gobiernos tuvieron que apagar servidores de correo. Este caso marcó un antes y un después, mostrando cómo el correo electrónico podía convertirse en un vector de propagación global.”</a:t>
            </a:r>
          </a:p>
          <a:p>
            <a:endParaRPr lang="es-EC" dirty="0"/>
          </a:p>
          <a:p>
            <a:endParaRPr lang="es-EC" dirty="0"/>
          </a:p>
          <a:p>
            <a:r>
              <a:rPr lang="es-ES" b="1" dirty="0"/>
              <a:t>¿Cómo funcionan los troyanos?</a:t>
            </a:r>
          </a:p>
          <a:p>
            <a:r>
              <a:rPr lang="es-ES" b="1" dirty="0"/>
              <a:t>Engaño inicial (puerta de entrada)</a:t>
            </a:r>
            <a:endParaRPr lang="es-ES" dirty="0"/>
          </a:p>
          <a:p>
            <a:pPr lvl="1"/>
            <a:r>
              <a:rPr lang="es-ES" dirty="0"/>
              <a:t>El troyano </a:t>
            </a:r>
            <a:r>
              <a:rPr lang="es-ES" b="1" dirty="0"/>
              <a:t>no se propaga solo</a:t>
            </a:r>
            <a:r>
              <a:rPr lang="es-ES" dirty="0"/>
              <a:t> como un gusano, ni se replica como un virus.</a:t>
            </a:r>
          </a:p>
          <a:p>
            <a:pPr lvl="1"/>
            <a:r>
              <a:rPr lang="es-ES" dirty="0"/>
              <a:t>Su fuerza está en el </a:t>
            </a:r>
            <a:r>
              <a:rPr lang="es-ES" b="1" dirty="0"/>
              <a:t>engaño</a:t>
            </a:r>
            <a:r>
              <a:rPr lang="es-ES" dirty="0"/>
              <a:t>: se hace pasar por un archivo, aplicación o enlace legítimo (ej. un juego, un documento, una actualización falsa).</a:t>
            </a:r>
          </a:p>
          <a:p>
            <a:pPr lvl="1"/>
            <a:r>
              <a:rPr lang="es-ES" dirty="0"/>
              <a:t>El usuario lo </a:t>
            </a:r>
            <a:r>
              <a:rPr lang="es-ES" b="1" dirty="0"/>
              <a:t>ejecuta voluntariamente</a:t>
            </a:r>
            <a:r>
              <a:rPr lang="es-ES" dirty="0"/>
              <a:t>, creyendo que es algo útil o inofensivo.</a:t>
            </a:r>
          </a:p>
          <a:p>
            <a:r>
              <a:rPr lang="es-ES" b="1" dirty="0"/>
              <a:t>Ejecución oculta</a:t>
            </a:r>
            <a:endParaRPr lang="es-ES" dirty="0"/>
          </a:p>
          <a:p>
            <a:pPr lvl="1"/>
            <a:r>
              <a:rPr lang="es-ES" dirty="0"/>
              <a:t>Una vez abierto, </a:t>
            </a:r>
            <a:r>
              <a:rPr lang="es-ES" b="1" dirty="0"/>
              <a:t>instala código malicioso en segundo plano</a:t>
            </a:r>
            <a:r>
              <a:rPr lang="es-ES" dirty="0"/>
              <a:t>.</a:t>
            </a:r>
          </a:p>
          <a:p>
            <a:pPr lvl="1"/>
            <a:r>
              <a:rPr lang="es-ES" dirty="0"/>
              <a:t>Puede crear copias en el sistema, modificar el registro de Windows o instalar servicios ocultos para ejecutarse en cada reinicio.</a:t>
            </a:r>
          </a:p>
          <a:p>
            <a:r>
              <a:rPr lang="es-ES" b="1" dirty="0"/>
              <a:t>Acciones maliciosas</a:t>
            </a:r>
            <a:r>
              <a:rPr lang="es-ES" dirty="0"/>
              <a:t> (dependen del tipo de troyano):</a:t>
            </a:r>
          </a:p>
          <a:p>
            <a:pPr lvl="1"/>
            <a:r>
              <a:rPr lang="es-ES" b="1" dirty="0"/>
              <a:t>Backdoor:</a:t>
            </a:r>
            <a:r>
              <a:rPr lang="es-ES" dirty="0"/>
              <a:t> abre una “puerta trasera” para que el atacante acceda al sistema.</a:t>
            </a:r>
          </a:p>
          <a:p>
            <a:pPr lvl="1"/>
            <a:r>
              <a:rPr lang="es-ES" b="1" dirty="0" err="1"/>
              <a:t>Keylogger</a:t>
            </a:r>
            <a:r>
              <a:rPr lang="es-ES" b="1" dirty="0"/>
              <a:t>:</a:t>
            </a:r>
            <a:r>
              <a:rPr lang="es-ES" dirty="0"/>
              <a:t> captura contraseñas y pulsaciones de teclado.</a:t>
            </a:r>
          </a:p>
          <a:p>
            <a:pPr lvl="1"/>
            <a:r>
              <a:rPr lang="es-ES" b="1" dirty="0" err="1"/>
              <a:t>Banking</a:t>
            </a:r>
            <a:r>
              <a:rPr lang="es-ES" b="1" dirty="0"/>
              <a:t> </a:t>
            </a:r>
            <a:r>
              <a:rPr lang="es-ES" b="1" dirty="0" err="1"/>
              <a:t>trojans</a:t>
            </a:r>
            <a:r>
              <a:rPr lang="es-ES" b="1" dirty="0"/>
              <a:t>:</a:t>
            </a:r>
            <a:r>
              <a:rPr lang="es-ES" dirty="0"/>
              <a:t> roban credenciales bancarias.</a:t>
            </a:r>
          </a:p>
          <a:p>
            <a:pPr lvl="1"/>
            <a:r>
              <a:rPr lang="es-ES" b="1" dirty="0" err="1"/>
              <a:t>Downloader</a:t>
            </a:r>
            <a:r>
              <a:rPr lang="es-ES" b="1" dirty="0"/>
              <a:t>:</a:t>
            </a:r>
            <a:r>
              <a:rPr lang="es-ES" dirty="0"/>
              <a:t> descarga e instala más malware desde Internet.</a:t>
            </a:r>
          </a:p>
          <a:p>
            <a:pPr lvl="1"/>
            <a:r>
              <a:rPr lang="es-ES" b="1" dirty="0"/>
              <a:t>RAT (Remote Access </a:t>
            </a:r>
            <a:r>
              <a:rPr lang="es-ES" b="1" dirty="0" err="1"/>
              <a:t>Trojan</a:t>
            </a:r>
            <a:r>
              <a:rPr lang="es-ES" b="1" dirty="0"/>
              <a:t>):</a:t>
            </a:r>
            <a:r>
              <a:rPr lang="es-ES" dirty="0"/>
              <a:t> permite control remoto total del equipo (pantalla, cámara, archivos).</a:t>
            </a:r>
          </a:p>
          <a:p>
            <a:r>
              <a:rPr lang="es-ES" b="1" dirty="0"/>
              <a:t>Comunicación con el atacante</a:t>
            </a:r>
            <a:endParaRPr lang="es-ES" dirty="0"/>
          </a:p>
          <a:p>
            <a:pPr lvl="1"/>
            <a:r>
              <a:rPr lang="es-ES" dirty="0"/>
              <a:t>Suelen conectarse a un </a:t>
            </a:r>
            <a:r>
              <a:rPr lang="es-ES" b="1" dirty="0"/>
              <a:t>servidor C&amp;C (</a:t>
            </a:r>
            <a:r>
              <a:rPr lang="es-ES" b="1" dirty="0" err="1"/>
              <a:t>Command</a:t>
            </a:r>
            <a:r>
              <a:rPr lang="es-ES" b="1" dirty="0"/>
              <a:t> and Control)</a:t>
            </a:r>
            <a:r>
              <a:rPr lang="es-ES" dirty="0"/>
              <a:t>.</a:t>
            </a:r>
          </a:p>
          <a:p>
            <a:pPr lvl="1"/>
            <a:r>
              <a:rPr lang="es-ES" dirty="0"/>
              <a:t>A través de este canal, el atacante puede dar órdenes, extraer información o actualizar el malware.</a:t>
            </a:r>
          </a:p>
          <a:p>
            <a:r>
              <a:rPr lang="es-ES" b="1" dirty="0"/>
              <a:t>Persistencia y sigilo</a:t>
            </a:r>
            <a:endParaRPr lang="es-ES" dirty="0"/>
          </a:p>
          <a:p>
            <a:pPr lvl="1"/>
            <a:r>
              <a:rPr lang="es-ES" dirty="0"/>
              <a:t>Para no ser detectados, los troyanos usan técnicas como:</a:t>
            </a:r>
          </a:p>
          <a:p>
            <a:pPr lvl="2"/>
            <a:r>
              <a:rPr lang="es-ES" dirty="0"/>
              <a:t>Disfrazar procesos con nombres legítimos.</a:t>
            </a:r>
          </a:p>
          <a:p>
            <a:pPr lvl="2"/>
            <a:r>
              <a:rPr lang="es-ES" dirty="0"/>
              <a:t>Alterar configuraciones de seguridad.</a:t>
            </a:r>
          </a:p>
          <a:p>
            <a:pPr lvl="2"/>
            <a:r>
              <a:rPr lang="es-ES" dirty="0"/>
              <a:t>Usar cifrado en sus comunicaciones.</a:t>
            </a:r>
          </a:p>
          <a:p>
            <a:r>
              <a:rPr lang="es-ES" b="1" dirty="0"/>
              <a:t>🎤 </a:t>
            </a:r>
            <a:r>
              <a:rPr lang="es-ES" b="1" dirty="0" err="1"/>
              <a:t>Mini-guion</a:t>
            </a:r>
            <a:r>
              <a:rPr lang="es-ES" b="1" dirty="0"/>
              <a:t> para clase (≈ 2 min)</a:t>
            </a:r>
          </a:p>
          <a:p>
            <a:r>
              <a:rPr lang="es-ES" dirty="0"/>
              <a:t>“Los </a:t>
            </a:r>
            <a:r>
              <a:rPr lang="es-ES" b="1" dirty="0"/>
              <a:t>troyanos</a:t>
            </a:r>
            <a:r>
              <a:rPr lang="es-ES" dirty="0"/>
              <a:t> funcionan como un caballo de Troya digital. A diferencia de un gusano, que se propaga solo, o de un virus, que se adhiere a otros programas, el troyano depende del </a:t>
            </a:r>
            <a:r>
              <a:rPr lang="es-ES" b="1" dirty="0"/>
              <a:t>engaño al usuario</a:t>
            </a:r>
            <a:r>
              <a:rPr lang="es-ES" dirty="0"/>
              <a:t>.</a:t>
            </a:r>
          </a:p>
          <a:p>
            <a:r>
              <a:rPr lang="es-ES" dirty="0"/>
              <a:t>Se disfraza de algo legítimo, como un juego, una factura o una actualización. Una vez ejecutado, abre la puerta a los atacantes: puede robar contraseñas, instalar otros malwares o incluso dar acceso remoto completo al equipo.</a:t>
            </a:r>
          </a:p>
          <a:p>
            <a:r>
              <a:rPr lang="es-ES" dirty="0"/>
              <a:t>Por eso, los troyanos son una de las familias de malware más peligrosas: no buscan llamar la atención con efectos visibles, sino pasar desapercibidos y </a:t>
            </a:r>
            <a:r>
              <a:rPr lang="es-ES" b="1" dirty="0"/>
              <a:t>mantener el control en silencio</a:t>
            </a:r>
            <a:r>
              <a:rPr lang="es-ES" dirty="0"/>
              <a:t>.”</a:t>
            </a:r>
          </a:p>
          <a:p>
            <a:endParaRPr lang="es-EC" dirty="0"/>
          </a:p>
          <a:p>
            <a:endParaRPr lang="es-EC" dirty="0"/>
          </a:p>
          <a:p>
            <a:r>
              <a:rPr lang="es-ES" dirty="0"/>
              <a:t>“En Ecuador, los </a:t>
            </a:r>
            <a:r>
              <a:rPr lang="es-ES" b="1" dirty="0"/>
              <a:t>primeros ataques significativos de denegación de servicio</a:t>
            </a:r>
            <a:r>
              <a:rPr lang="es-ES" dirty="0"/>
              <a:t> no se remontan a amenazas técnicas aisladas, sino a </a:t>
            </a:r>
            <a:r>
              <a:rPr lang="es-ES" b="1" dirty="0"/>
              <a:t>eventos políticamente o mediáticamente motivados</a:t>
            </a:r>
            <a:r>
              <a:rPr lang="es-ES" dirty="0"/>
              <a:t>. En mayo de 2016, tras la publicación de un reportaje sobre corrupción en la empresa petrolera estatal, portales independientes como </a:t>
            </a:r>
            <a:r>
              <a:rPr lang="es-ES" i="1" dirty="0"/>
              <a:t>Focus Ecuador</a:t>
            </a:r>
            <a:r>
              <a:rPr lang="es-ES" dirty="0"/>
              <a:t>, </a:t>
            </a:r>
            <a:r>
              <a:rPr lang="es-ES" i="1" dirty="0" err="1"/>
              <a:t>PlanV</a:t>
            </a:r>
            <a:r>
              <a:rPr lang="es-ES" dirty="0"/>
              <a:t> y </a:t>
            </a:r>
            <a:r>
              <a:rPr lang="es-ES" i="1" dirty="0" err="1"/>
              <a:t>MilHojas</a:t>
            </a:r>
            <a:r>
              <a:rPr lang="es-ES" dirty="0"/>
              <a:t> fueron sistemáticamente atacados mediante </a:t>
            </a:r>
            <a:r>
              <a:rPr lang="es-ES" dirty="0" err="1"/>
              <a:t>DDoS</a:t>
            </a:r>
            <a:r>
              <a:rPr lang="es-ES" dirty="0"/>
              <a:t>, lo que obligó incluso a dedicar </a:t>
            </a:r>
            <a:r>
              <a:rPr lang="es-ES" b="1" dirty="0"/>
              <a:t>18 horas para restablecer el servicio</a:t>
            </a:r>
            <a:r>
              <a:rPr lang="es-ES" dirty="0"/>
              <a:t>.</a:t>
            </a:r>
          </a:p>
          <a:p>
            <a:r>
              <a:rPr lang="es-ES" dirty="0"/>
              <a:t>Un caso más reciente ocurrió en abril de 2023, cuando el medio </a:t>
            </a:r>
            <a:r>
              <a:rPr lang="es-ES" i="1" dirty="0"/>
              <a:t>La Posta</a:t>
            </a:r>
            <a:r>
              <a:rPr lang="es-ES" dirty="0"/>
              <a:t> fue blanco de dos ataques </a:t>
            </a:r>
            <a:r>
              <a:rPr lang="es-ES" dirty="0" err="1"/>
              <a:t>DDoS</a:t>
            </a:r>
            <a:r>
              <a:rPr lang="es-ES" dirty="0"/>
              <a:t> en apenas 48 horas, dejándolo inaccesible por </a:t>
            </a:r>
            <a:r>
              <a:rPr lang="es-ES" b="1" dirty="0"/>
              <a:t>dos días completos</a:t>
            </a:r>
            <a:r>
              <a:rPr lang="es-ES" dirty="0"/>
              <a:t> luego de difundir una investigación sobre el sector público.</a:t>
            </a:r>
          </a:p>
          <a:p>
            <a:r>
              <a:rPr lang="es-ES" dirty="0"/>
              <a:t>Además, en abril de 2019, luego de que se revocara el asilo diplomático de </a:t>
            </a:r>
            <a:r>
              <a:rPr lang="es-ES" dirty="0" err="1"/>
              <a:t>Julian</a:t>
            </a:r>
            <a:r>
              <a:rPr lang="es-ES" dirty="0"/>
              <a:t> Assange, Ecuador sufrió un importante brote de ataques </a:t>
            </a:r>
            <a:r>
              <a:rPr lang="es-ES" dirty="0" err="1"/>
              <a:t>DDoS</a:t>
            </a:r>
            <a:r>
              <a:rPr lang="es-ES" dirty="0"/>
              <a:t> masivos dirigidos a instituciones públicas: </a:t>
            </a:r>
            <a:r>
              <a:rPr lang="es-ES" b="1" dirty="0"/>
              <a:t>más de 40 millones de ataques cibernéticos</a:t>
            </a:r>
            <a:r>
              <a:rPr lang="es-ES" dirty="0"/>
              <a:t> en solo pocos días, afectando al Ministerio de Relaciones Exteriores, la Presidencia, el Servicio de Rentas Internas, entre otros.</a:t>
            </a:r>
          </a:p>
          <a:p>
            <a:r>
              <a:rPr lang="es-ES" dirty="0"/>
              <a:t>Eso nos deja una enseñanza clara: en muchas ocasiones, los ataques DoS en Ecuador han sido usados como herramientas de censura o asedio cibernético, afectando la libertad de prensa, la transparencia y el acceso público a la información.”</a:t>
            </a:r>
          </a:p>
          <a:p>
            <a:endParaRPr lang="es-EC" dirty="0"/>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5</a:t>
            </a:fld>
            <a:endParaRPr lang="es-EC"/>
          </a:p>
        </p:txBody>
      </p:sp>
    </p:spTree>
    <p:extLst>
      <p:ext uri="{BB962C8B-B14F-4D97-AF65-F5344CB8AC3E}">
        <p14:creationId xmlns:p14="http://schemas.microsoft.com/office/powerpoint/2010/main" val="316042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Gráfico que muestre el paso de “curiosidad → negocio → poder político”.</a:t>
            </a:r>
            <a:br>
              <a:rPr lang="es-ES" dirty="0"/>
            </a:br>
            <a:r>
              <a:rPr lang="es-ES" b="1" dirty="0"/>
              <a:t>Notas de orador:</a:t>
            </a:r>
            <a:r>
              <a:rPr lang="es-ES" dirty="0"/>
              <a:t> Resaltar motivaciones actuales.</a:t>
            </a:r>
          </a:p>
          <a:p>
            <a:endParaRPr lang="es-ES" b="1" dirty="0"/>
          </a:p>
          <a:p>
            <a:r>
              <a:rPr lang="es-ES" b="1" dirty="0"/>
              <a:t>Guion:</a:t>
            </a:r>
            <a:br>
              <a:rPr lang="es-ES" dirty="0"/>
            </a:br>
            <a:r>
              <a:rPr lang="es-ES" dirty="0"/>
              <a:t>“Hoy la situación es diferente. Tenemos amenazas modernas con impacto directo en los negocios y la sociedad.</a:t>
            </a:r>
          </a:p>
          <a:p>
            <a:r>
              <a:rPr lang="es-ES" dirty="0"/>
              <a:t>El </a:t>
            </a:r>
            <a:r>
              <a:rPr lang="es-ES" b="1" dirty="0" err="1"/>
              <a:t>ransomware</a:t>
            </a:r>
            <a:r>
              <a:rPr lang="es-ES" dirty="0"/>
              <a:t> secuestra información y exige pago en criptomonedas.</a:t>
            </a:r>
          </a:p>
          <a:p>
            <a:endParaRPr lang="es-ES" dirty="0"/>
          </a:p>
          <a:p>
            <a:r>
              <a:rPr lang="es-ES" dirty="0"/>
              <a:t>Los ataques a la </a:t>
            </a:r>
            <a:r>
              <a:rPr lang="es-ES" b="1" dirty="0"/>
              <a:t>cadena de suministro</a:t>
            </a:r>
            <a:r>
              <a:rPr lang="es-ES" dirty="0"/>
              <a:t> son estratégicos: basta comprometer un proveedor para llegar a miles de organizaciones.</a:t>
            </a:r>
          </a:p>
          <a:p>
            <a:endParaRPr lang="es-ES" dirty="0"/>
          </a:p>
          <a:p>
            <a:r>
              <a:rPr lang="es-ES" dirty="0"/>
              <a:t>La </a:t>
            </a:r>
            <a:r>
              <a:rPr lang="es-ES" b="1" dirty="0"/>
              <a:t>IA</a:t>
            </a:r>
            <a:r>
              <a:rPr lang="es-ES" dirty="0"/>
              <a:t> ahora se usa para crear </a:t>
            </a:r>
            <a:r>
              <a:rPr lang="es-ES" dirty="0" err="1"/>
              <a:t>deepfakes</a:t>
            </a:r>
            <a:r>
              <a:rPr lang="es-ES" dirty="0"/>
              <a:t> o para automatizar ataques masivos.</a:t>
            </a:r>
          </a:p>
          <a:p>
            <a:endParaRPr lang="es-ES" dirty="0"/>
          </a:p>
          <a:p>
            <a:r>
              <a:rPr lang="es-ES" dirty="0"/>
              <a:t>Y surge un mercado paralelo: el </a:t>
            </a:r>
            <a:r>
              <a:rPr lang="es-ES" b="1" dirty="0"/>
              <a:t>cibercrimen como servicio</a:t>
            </a:r>
            <a:r>
              <a:rPr lang="es-ES" dirty="0"/>
              <a:t>, donde cualquiera puede alquilar herramientas en foros clandestinos.</a:t>
            </a:r>
            <a:br>
              <a:rPr lang="es-ES" dirty="0"/>
            </a:br>
            <a:r>
              <a:rPr lang="es-ES" dirty="0"/>
              <a:t>Esto muestra que la motivación cambió: de la curiosidad y notoriedad, a la ganancia económica y el poder político.”</a:t>
            </a:r>
          </a:p>
          <a:p>
            <a:r>
              <a:rPr lang="es-ES" b="1" dirty="0"/>
              <a:t>Ejemplo:</a:t>
            </a:r>
            <a:r>
              <a:rPr lang="es-ES" dirty="0"/>
              <a:t> Grupos como Conti o </a:t>
            </a:r>
            <a:r>
              <a:rPr lang="es-ES" dirty="0" err="1"/>
              <a:t>REvil</a:t>
            </a:r>
            <a:r>
              <a:rPr lang="es-ES" dirty="0"/>
              <a:t> con modelos de negocio basados en </a:t>
            </a:r>
            <a:r>
              <a:rPr lang="es-ES" dirty="0" err="1"/>
              <a:t>ransomware</a:t>
            </a:r>
            <a:r>
              <a:rPr lang="es-ES" dirty="0"/>
              <a:t>-as-a-</a:t>
            </a:r>
            <a:r>
              <a:rPr lang="es-ES" dirty="0" err="1"/>
              <a:t>service</a:t>
            </a:r>
            <a:r>
              <a:rPr lang="es-ES" dirty="0"/>
              <a:t>.</a:t>
            </a:r>
          </a:p>
          <a:p>
            <a:endParaRPr lang="es-EC" dirty="0"/>
          </a:p>
          <a:p>
            <a:endParaRPr lang="es-EC" dirty="0"/>
          </a:p>
          <a:p>
            <a:r>
              <a:rPr lang="es-ES" dirty="0"/>
              <a:t>“El </a:t>
            </a:r>
            <a:r>
              <a:rPr lang="es-ES" b="1" dirty="0" err="1"/>
              <a:t>ransomware</a:t>
            </a:r>
            <a:r>
              <a:rPr lang="es-ES" dirty="0"/>
              <a:t> es un tipo de malware que </a:t>
            </a:r>
            <a:r>
              <a:rPr lang="es-ES" b="1" dirty="0"/>
              <a:t>secuestra la información de un sistema</a:t>
            </a:r>
            <a:r>
              <a:rPr lang="es-ES" dirty="0"/>
              <a:t>: cifra los archivos de la víctima y exige un </a:t>
            </a:r>
            <a:r>
              <a:rPr lang="es-ES" b="1" dirty="0"/>
              <a:t>rescate en dinero</a:t>
            </a:r>
            <a:r>
              <a:rPr lang="es-ES" dirty="0"/>
              <a:t>, generalmente en criptomonedas, para entregar la clave de descifrado.</a:t>
            </a:r>
          </a:p>
          <a:p>
            <a:r>
              <a:rPr lang="es-ES" dirty="0"/>
              <a:t>¿Cómo afecta?</a:t>
            </a:r>
          </a:p>
          <a:p>
            <a:r>
              <a:rPr lang="es-ES" dirty="0"/>
              <a:t>Bloquea documentos, bases de datos y sistemas completos.</a:t>
            </a:r>
          </a:p>
          <a:p>
            <a:r>
              <a:rPr lang="es-ES" dirty="0"/>
              <a:t>Interrumpe operaciones críticas: hospitales, aerolíneas, bancos y hasta gobiernos se han visto paralizados.</a:t>
            </a:r>
          </a:p>
          <a:p>
            <a:r>
              <a:rPr lang="es-ES" dirty="0"/>
              <a:t>Además del impacto económico, genera </a:t>
            </a:r>
            <a:r>
              <a:rPr lang="es-ES" b="1" dirty="0"/>
              <a:t>pérdida de confianza</a:t>
            </a:r>
            <a:r>
              <a:rPr lang="es-ES" dirty="0"/>
              <a:t> y riesgo legal si hay fuga de datos sensibles.</a:t>
            </a:r>
          </a:p>
          <a:p>
            <a:r>
              <a:rPr lang="es-ES" dirty="0"/>
              <a:t>¿Cómo protegerse?</a:t>
            </a:r>
          </a:p>
          <a:p>
            <a:r>
              <a:rPr lang="es-ES" b="1" dirty="0"/>
              <a:t>Copias de seguridad actualizadas</a:t>
            </a:r>
            <a:r>
              <a:rPr lang="es-ES" dirty="0"/>
              <a:t> y fuera de línea (offline o en la nube segura).</a:t>
            </a:r>
          </a:p>
          <a:p>
            <a:r>
              <a:rPr lang="es-ES" b="1" dirty="0"/>
              <a:t>Mantener software y sistemas parcheados</a:t>
            </a:r>
            <a:r>
              <a:rPr lang="es-ES" dirty="0"/>
              <a:t>, ya que la mayoría de ataques explotan vulnerabilidades conocidas.</a:t>
            </a:r>
          </a:p>
          <a:p>
            <a:r>
              <a:rPr lang="es-ES" b="1" dirty="0"/>
              <a:t>Capacitar a los usuarios</a:t>
            </a:r>
            <a:r>
              <a:rPr lang="es-ES" dirty="0"/>
              <a:t> para detectar correos de phishing, que son la puerta de entrada más común.</a:t>
            </a:r>
          </a:p>
          <a:p>
            <a:r>
              <a:rPr lang="es-ES" b="1" dirty="0"/>
              <a:t>Seguridad multicapa:</a:t>
            </a:r>
            <a:r>
              <a:rPr lang="es-ES" dirty="0"/>
              <a:t> antivirus, firewalls, segmentación de red y monitoreo continuo.</a:t>
            </a:r>
          </a:p>
          <a:p>
            <a:r>
              <a:rPr lang="es-ES" b="1" dirty="0"/>
              <a:t>Plan de respuesta a incidentes</a:t>
            </a:r>
            <a:r>
              <a:rPr lang="es-ES" dirty="0"/>
              <a:t>, para actuar rápido si ocurre un ataque.</a:t>
            </a:r>
          </a:p>
          <a:p>
            <a:r>
              <a:rPr lang="es-ES" dirty="0"/>
              <a:t>El </a:t>
            </a:r>
            <a:r>
              <a:rPr lang="es-ES" dirty="0" err="1"/>
              <a:t>ransomware</a:t>
            </a:r>
            <a:r>
              <a:rPr lang="es-ES" dirty="0"/>
              <a:t> nos enseña una verdad clave: </a:t>
            </a:r>
            <a:r>
              <a:rPr lang="es-ES" b="1" dirty="0"/>
              <a:t>prevenir y estar preparados cuesta mucho menos que pagar un rescate y recuperar la confianza perdida</a:t>
            </a:r>
            <a:r>
              <a:rPr lang="es-ES" dirty="0"/>
              <a:t>.”</a:t>
            </a:r>
          </a:p>
          <a:p>
            <a:endParaRPr lang="es-EC" dirty="0"/>
          </a:p>
          <a:p>
            <a:endParaRPr lang="es-EC" dirty="0"/>
          </a:p>
          <a:p>
            <a:endParaRPr lang="es-EC" dirty="0"/>
          </a:p>
          <a:p>
            <a:r>
              <a:rPr lang="es-ES" b="1" dirty="0"/>
              <a:t>IA y los </a:t>
            </a:r>
            <a:r>
              <a:rPr lang="es-ES" b="1" dirty="0" err="1"/>
              <a:t>Deepfakes</a:t>
            </a:r>
            <a:endParaRPr lang="es-ES" b="1" dirty="0"/>
          </a:p>
          <a:p>
            <a:r>
              <a:rPr lang="es-ES" b="1" dirty="0"/>
              <a:t>1. ¿Qué son los </a:t>
            </a:r>
            <a:r>
              <a:rPr lang="es-ES" b="1" dirty="0" err="1"/>
              <a:t>deepfakes</a:t>
            </a:r>
            <a:r>
              <a:rPr lang="es-ES" b="1" dirty="0"/>
              <a:t>?</a:t>
            </a:r>
          </a:p>
          <a:p>
            <a:r>
              <a:rPr lang="es-ES" dirty="0"/>
              <a:t>Son </a:t>
            </a:r>
            <a:r>
              <a:rPr lang="es-ES" b="1" dirty="0"/>
              <a:t>imágenes, videos o audios manipulados con inteligencia artificial</a:t>
            </a:r>
            <a:r>
              <a:rPr lang="es-ES" dirty="0"/>
              <a:t> para hacer que una persona parezca decir o hacer algo que nunca ocurrió.</a:t>
            </a:r>
          </a:p>
          <a:p>
            <a:r>
              <a:rPr lang="es-ES" dirty="0"/>
              <a:t>Usan </a:t>
            </a:r>
            <a:r>
              <a:rPr lang="es-ES" b="1" dirty="0"/>
              <a:t>redes neuronales generativas</a:t>
            </a:r>
            <a:r>
              <a:rPr lang="es-ES" dirty="0"/>
              <a:t> (</a:t>
            </a:r>
            <a:r>
              <a:rPr lang="es-ES" dirty="0" err="1"/>
              <a:t>GANs</a:t>
            </a:r>
            <a:r>
              <a:rPr lang="es-ES" dirty="0"/>
              <a:t> – </a:t>
            </a:r>
            <a:r>
              <a:rPr lang="es-ES" i="1" dirty="0"/>
              <a:t>Generative Adversarial Networks</a:t>
            </a:r>
            <a:r>
              <a:rPr lang="es-ES" dirty="0"/>
              <a:t>) para aprender patrones de rostros, voces y gestos, y luego recrearlos con gran realismo.</a:t>
            </a:r>
          </a:p>
          <a:p>
            <a:r>
              <a:rPr lang="es-ES" b="1" dirty="0"/>
              <a:t>2. ¿Por qué son peligrosos?</a:t>
            </a:r>
          </a:p>
          <a:p>
            <a:r>
              <a:rPr lang="es-ES" b="1" dirty="0"/>
              <a:t>Desinformación:</a:t>
            </a:r>
            <a:r>
              <a:rPr lang="es-ES" dirty="0"/>
              <a:t> se usan en campañas políticas o mediáticas para difundir noticias falsas.</a:t>
            </a:r>
          </a:p>
          <a:p>
            <a:r>
              <a:rPr lang="es-ES" b="1" dirty="0"/>
              <a:t>Extorsión:</a:t>
            </a:r>
            <a:r>
              <a:rPr lang="es-ES" dirty="0"/>
              <a:t> creación de videos o audios falsos de directivos, empleados o figuras públicas para manipular o chantajear.</a:t>
            </a:r>
          </a:p>
          <a:p>
            <a:r>
              <a:rPr lang="es-ES" b="1" dirty="0"/>
              <a:t>Fraudes económicos:</a:t>
            </a:r>
            <a:r>
              <a:rPr lang="es-ES" dirty="0"/>
              <a:t> audios falsos de </a:t>
            </a:r>
            <a:r>
              <a:rPr lang="es-ES" dirty="0" err="1"/>
              <a:t>CEOs</a:t>
            </a:r>
            <a:r>
              <a:rPr lang="es-ES" dirty="0"/>
              <a:t> pidiendo transferencias de dinero (ya se han documentado casos reales).</a:t>
            </a:r>
          </a:p>
          <a:p>
            <a:r>
              <a:rPr lang="es-ES" b="1" dirty="0"/>
              <a:t>Daño a la reputación personal:</a:t>
            </a:r>
            <a:r>
              <a:rPr lang="es-ES" dirty="0"/>
              <a:t> creación de contenido falso en redes sociales para difamar a alguien.</a:t>
            </a:r>
          </a:p>
          <a:p>
            <a:r>
              <a:rPr lang="es-ES" b="1" dirty="0"/>
              <a:t>3. Ejemplo real</a:t>
            </a:r>
          </a:p>
          <a:p>
            <a:r>
              <a:rPr lang="es-ES" dirty="0"/>
              <a:t>En 2019, un grupo de ciberdelincuentes usó un </a:t>
            </a:r>
            <a:r>
              <a:rPr lang="es-ES" b="1" dirty="0" err="1"/>
              <a:t>deepfake</a:t>
            </a:r>
            <a:r>
              <a:rPr lang="es-ES" b="1" dirty="0"/>
              <a:t> de voz</a:t>
            </a:r>
            <a:r>
              <a:rPr lang="es-ES" dirty="0"/>
              <a:t> para imitar al CEO de una compañía energética y convencer a un empleado de transferir </a:t>
            </a:r>
            <a:r>
              <a:rPr lang="es-ES" b="1" dirty="0"/>
              <a:t>243.000 dólares</a:t>
            </a:r>
            <a:r>
              <a:rPr lang="es-ES" dirty="0"/>
              <a:t> a una cuenta fraudulenta.</a:t>
            </a:r>
            <a:br>
              <a:rPr lang="es-ES" dirty="0"/>
            </a:br>
            <a:r>
              <a:rPr lang="es-ES" dirty="0"/>
              <a:t>Este caso mostró que no se trata de ciencia ficción, sino de </a:t>
            </a:r>
            <a:r>
              <a:rPr lang="es-ES" b="1" dirty="0"/>
              <a:t>amenazas ya activas</a:t>
            </a:r>
            <a:r>
              <a:rPr lang="es-ES" dirty="0"/>
              <a:t>.</a:t>
            </a:r>
          </a:p>
          <a:p>
            <a:r>
              <a:rPr lang="es-ES" b="1" dirty="0"/>
              <a:t>4. Cómo protegerse</a:t>
            </a:r>
          </a:p>
          <a:p>
            <a:r>
              <a:rPr lang="es-ES" b="1" dirty="0"/>
              <a:t>Conciencia y educación:</a:t>
            </a:r>
            <a:r>
              <a:rPr lang="es-ES" dirty="0"/>
              <a:t> enseñar a reconocer señales de manipulación.</a:t>
            </a:r>
          </a:p>
          <a:p>
            <a:r>
              <a:rPr lang="es-ES" b="1" dirty="0"/>
              <a:t>Verificación de fuentes:</a:t>
            </a:r>
            <a:r>
              <a:rPr lang="es-ES" dirty="0"/>
              <a:t> no confiar en un video/audio sin comprobar su origen.</a:t>
            </a:r>
          </a:p>
          <a:p>
            <a:r>
              <a:rPr lang="es-ES" b="1" dirty="0"/>
              <a:t>Tecnologías de detección:</a:t>
            </a:r>
            <a:r>
              <a:rPr lang="es-ES" dirty="0"/>
              <a:t> existen algoritmos que identifican inconsistencias en </a:t>
            </a:r>
            <a:r>
              <a:rPr lang="es-ES" dirty="0" err="1"/>
              <a:t>deepfakes</a:t>
            </a:r>
            <a:r>
              <a:rPr lang="es-ES" dirty="0"/>
              <a:t> (parpadeo, sombras, patrones de voz).</a:t>
            </a:r>
          </a:p>
          <a:p>
            <a:r>
              <a:rPr lang="es-ES" b="1" dirty="0"/>
              <a:t>Protocolos de validación interna:</a:t>
            </a:r>
            <a:r>
              <a:rPr lang="es-ES" dirty="0"/>
              <a:t> en empresas, confirmar órdenes sensibles por varios canales, no solo por audio o video.</a:t>
            </a:r>
          </a:p>
          <a:p>
            <a:r>
              <a:rPr lang="es-ES" b="1" dirty="0"/>
              <a:t>🎤 </a:t>
            </a:r>
            <a:r>
              <a:rPr lang="es-ES" b="1" dirty="0" err="1"/>
              <a:t>Mini-guion</a:t>
            </a:r>
            <a:r>
              <a:rPr lang="es-ES" b="1" dirty="0"/>
              <a:t> para clase (≈ 2 min)</a:t>
            </a:r>
          </a:p>
          <a:p>
            <a:r>
              <a:rPr lang="es-ES" dirty="0"/>
              <a:t>“Hoy la inteligencia artificial no solo se usa para defender sistemas, también para atacarlos. Un ejemplo claro son los </a:t>
            </a:r>
            <a:r>
              <a:rPr lang="es-ES" b="1" dirty="0" err="1"/>
              <a:t>deepfakes</a:t>
            </a:r>
            <a:r>
              <a:rPr lang="es-ES" dirty="0"/>
              <a:t>, que son videos, imágenes o audios manipulados con IA para hacer parecer que alguien dice o hace algo que nunca ocurrió.</a:t>
            </a:r>
          </a:p>
          <a:p>
            <a:r>
              <a:rPr lang="es-ES" dirty="0"/>
              <a:t>Estos contenidos son tan realistas que ya se han usado en </a:t>
            </a:r>
            <a:r>
              <a:rPr lang="es-ES" b="1" dirty="0"/>
              <a:t>campañas de desinformación, fraudes económicos y extorsiones</a:t>
            </a:r>
            <a:r>
              <a:rPr lang="es-ES" dirty="0"/>
              <a:t>. En 2019, por ejemplo, delincuentes imitaron la voz de un CEO para lograr que un empleado transfiriera casi </a:t>
            </a:r>
            <a:r>
              <a:rPr lang="es-ES" b="1" dirty="0"/>
              <a:t>un cuarto de millón de dólares</a:t>
            </a:r>
            <a:r>
              <a:rPr lang="es-ES" dirty="0"/>
              <a:t> a una cuenta falsa.</a:t>
            </a:r>
          </a:p>
          <a:p>
            <a:r>
              <a:rPr lang="es-ES" dirty="0"/>
              <a:t>La lección es que ya no basta con ver o escuchar para creer. Necesitamos </a:t>
            </a:r>
            <a:r>
              <a:rPr lang="es-ES" b="1" dirty="0"/>
              <a:t>educación, protocolos de verificación y tecnologías de detección</a:t>
            </a:r>
            <a:r>
              <a:rPr lang="es-ES" dirty="0"/>
              <a:t>, porque los </a:t>
            </a:r>
            <a:r>
              <a:rPr lang="es-ES" dirty="0" err="1"/>
              <a:t>deepfakes</a:t>
            </a:r>
            <a:r>
              <a:rPr lang="es-ES" dirty="0"/>
              <a:t> representan un riesgo creciente para la seguridad digital y social.”</a:t>
            </a:r>
          </a:p>
          <a:p>
            <a:endParaRPr lang="es-EC" dirty="0"/>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6</a:t>
            </a:fld>
            <a:endParaRPr lang="es-EC"/>
          </a:p>
        </p:txBody>
      </p:sp>
    </p:spTree>
    <p:extLst>
      <p:ext uri="{BB962C8B-B14F-4D97-AF65-F5344CB8AC3E}">
        <p14:creationId xmlns:p14="http://schemas.microsoft.com/office/powerpoint/2010/main" val="341351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Visual:</a:t>
            </a:r>
            <a:r>
              <a:rPr lang="es-ES" dirty="0"/>
              <a:t> Línea de tiempo horizontal.</a:t>
            </a:r>
            <a:br>
              <a:rPr lang="es-ES" dirty="0"/>
            </a:br>
            <a:r>
              <a:rPr lang="es-ES" b="1" dirty="0"/>
              <a:t>Notas de orador:</a:t>
            </a:r>
            <a:r>
              <a:rPr lang="es-ES" dirty="0"/>
              <a:t> Pregunta a la audiencia sobre cuál etapa impacta más en LATAM.</a:t>
            </a:r>
            <a:endParaRPr lang="es-ES" b="1" dirty="0"/>
          </a:p>
          <a:p>
            <a:endParaRPr lang="es-ES" b="1" dirty="0"/>
          </a:p>
          <a:p>
            <a:r>
              <a:rPr lang="es-ES" b="1" dirty="0"/>
              <a:t>Guion:</a:t>
            </a:r>
            <a:br>
              <a:rPr lang="es-ES" dirty="0"/>
            </a:br>
            <a:r>
              <a:rPr lang="es-ES" dirty="0"/>
              <a:t>“Podemos dividir la evolución en cuatro etapas:</a:t>
            </a:r>
          </a:p>
          <a:p>
            <a:r>
              <a:rPr lang="es-ES" b="1" dirty="0"/>
              <a:t>1990s:</a:t>
            </a:r>
            <a:r>
              <a:rPr lang="es-ES" dirty="0"/>
              <a:t> virus y gusanos creados por curiosidad o notoriedad.</a:t>
            </a:r>
          </a:p>
          <a:p>
            <a:r>
              <a:rPr lang="es-ES" b="1" dirty="0"/>
              <a:t>2000s:</a:t>
            </a:r>
            <a:r>
              <a:rPr lang="es-ES" dirty="0"/>
              <a:t> inicio de la monetización: fraudes, robo de tarjetas, phishing más sofisticado.</a:t>
            </a:r>
          </a:p>
          <a:p>
            <a:r>
              <a:rPr lang="es-ES" b="1" dirty="0"/>
              <a:t>2010s:</a:t>
            </a:r>
            <a:r>
              <a:rPr lang="es-ES" dirty="0"/>
              <a:t> aparición de </a:t>
            </a:r>
            <a:r>
              <a:rPr lang="es-ES" dirty="0" err="1"/>
              <a:t>APTs</a:t>
            </a:r>
            <a:r>
              <a:rPr lang="es-ES" dirty="0"/>
              <a:t> (amenazas persistentes avanzadas), </a:t>
            </a:r>
            <a:r>
              <a:rPr lang="es-ES" dirty="0" err="1"/>
              <a:t>hacktivismo</a:t>
            </a:r>
            <a:r>
              <a:rPr lang="es-ES" dirty="0"/>
              <a:t>, espionaje.</a:t>
            </a:r>
          </a:p>
          <a:p>
            <a:r>
              <a:rPr lang="es-ES" b="1" dirty="0"/>
              <a:t>2020s:</a:t>
            </a:r>
            <a:r>
              <a:rPr lang="es-ES" dirty="0"/>
              <a:t> ataques híbridos que combinan </a:t>
            </a:r>
            <a:r>
              <a:rPr lang="es-ES" dirty="0" err="1"/>
              <a:t>ransomware</a:t>
            </a:r>
            <a:r>
              <a:rPr lang="es-ES" dirty="0"/>
              <a:t>, espionaje, manipulación mediática y geopolítica.</a:t>
            </a:r>
            <a:br>
              <a:rPr lang="es-ES" dirty="0"/>
            </a:br>
            <a:r>
              <a:rPr lang="es-ES" dirty="0"/>
              <a:t>Cada década no elimina a la anterior, las acumula y las hace coexistir. Es decir, hoy podemos sufrir tanto un phishing clásico como un ataque patrocinado por un Estado.”</a:t>
            </a:r>
          </a:p>
          <a:p>
            <a:r>
              <a:rPr lang="es-ES" b="1" dirty="0"/>
              <a:t>Pregunta para la audiencia:</a:t>
            </a:r>
            <a:r>
              <a:rPr lang="es-ES" dirty="0"/>
              <a:t> </a:t>
            </a:r>
            <a:r>
              <a:rPr lang="es-ES" i="1" dirty="0"/>
              <a:t>¿Cuál de estas etapas creen que representa el mayor reto para América Latina?</a:t>
            </a:r>
            <a:endParaRPr lang="es-ES" dirty="0"/>
          </a:p>
          <a:p>
            <a:endParaRPr lang="es-EC" dirty="0"/>
          </a:p>
          <a:p>
            <a:endParaRPr lang="es-EC" dirty="0"/>
          </a:p>
          <a:p>
            <a:r>
              <a:rPr lang="es-ES" dirty="0"/>
              <a:t>“Si revisamos la evolución de las amenazas digitales, podemos ver cuatro grandes etapas:</a:t>
            </a:r>
          </a:p>
          <a:p>
            <a:r>
              <a:rPr lang="es-ES" b="1" dirty="0"/>
              <a:t>1990s:</a:t>
            </a:r>
            <a:r>
              <a:rPr lang="es-ES" dirty="0"/>
              <a:t> Era de los virus y gusanos. Los ataques eran más artesanales y buscaban notoriedad. </a:t>
            </a:r>
          </a:p>
          <a:p>
            <a:r>
              <a:rPr lang="es-ES" dirty="0"/>
              <a:t>Ejemplos: el virus </a:t>
            </a:r>
            <a:r>
              <a:rPr lang="es-ES" b="1" dirty="0"/>
              <a:t>Michelangelo (1992)</a:t>
            </a:r>
            <a:r>
              <a:rPr lang="es-ES" dirty="0"/>
              <a:t>, que borraba discos duros en una fecha específica, y el gusano </a:t>
            </a:r>
            <a:r>
              <a:rPr lang="es-ES" b="1" dirty="0"/>
              <a:t>ILOVEYOU (2000)</a:t>
            </a:r>
            <a:r>
              <a:rPr lang="es-ES" dirty="0"/>
              <a:t>, que se propagó masivamente por correo electrónico engañando a millones de usuarios.</a:t>
            </a:r>
          </a:p>
          <a:p>
            <a:r>
              <a:rPr lang="es-ES" b="1" dirty="0"/>
              <a:t>2000s:</a:t>
            </a:r>
            <a:r>
              <a:rPr lang="es-ES" dirty="0"/>
              <a:t> Comienza la </a:t>
            </a:r>
            <a:r>
              <a:rPr lang="es-ES" b="1" dirty="0"/>
              <a:t>monetización del cibercrimen</a:t>
            </a:r>
            <a:r>
              <a:rPr lang="es-ES" dirty="0"/>
              <a:t>. </a:t>
            </a:r>
          </a:p>
          <a:p>
            <a:r>
              <a:rPr lang="es-ES" dirty="0"/>
              <a:t>El phishing se vuelve más sofisticado y aparecen troyanos bancarios para robar credenciales. Un ejemplo clave fue el </a:t>
            </a:r>
            <a:r>
              <a:rPr lang="es-ES" b="1" dirty="0"/>
              <a:t>ataque a Estonia en 2007</a:t>
            </a:r>
            <a:r>
              <a:rPr lang="es-ES" dirty="0"/>
              <a:t>, considerado el primer ciberataque a escala nacional, con </a:t>
            </a:r>
            <a:r>
              <a:rPr lang="es-ES" dirty="0" err="1"/>
              <a:t>DDoS</a:t>
            </a:r>
            <a:r>
              <a:rPr lang="es-ES" dirty="0"/>
              <a:t> masivos que dejaron fuera de servicio bancos, medios y hasta el parlamento.</a:t>
            </a:r>
          </a:p>
          <a:p>
            <a:r>
              <a:rPr lang="es-ES" b="1" dirty="0"/>
              <a:t>2010s:</a:t>
            </a:r>
            <a:r>
              <a:rPr lang="es-ES" dirty="0"/>
              <a:t> Surgen las </a:t>
            </a:r>
            <a:r>
              <a:rPr lang="es-ES" b="1" dirty="0"/>
              <a:t>Amenazas Persistentes Avanzadas (</a:t>
            </a:r>
            <a:r>
              <a:rPr lang="es-ES" b="1" dirty="0" err="1"/>
              <a:t>APTs</a:t>
            </a:r>
            <a:r>
              <a:rPr lang="es-ES" b="1" dirty="0"/>
              <a:t>)</a:t>
            </a:r>
            <a:r>
              <a:rPr lang="es-ES" dirty="0"/>
              <a:t> y el espionaje digital. </a:t>
            </a:r>
          </a:p>
          <a:p>
            <a:r>
              <a:rPr lang="es-ES" dirty="0"/>
              <a:t>El caso más emblemático fue </a:t>
            </a:r>
            <a:r>
              <a:rPr lang="es-ES" b="1" dirty="0"/>
              <a:t>Stuxnet (2010)</a:t>
            </a:r>
            <a:r>
              <a:rPr lang="es-ES" dirty="0"/>
              <a:t>, un malware diseñado para sabotear centrifugadoras nucleares en Irán, marcando el inicio de la ciberguerra. También se popularizan los ataques de </a:t>
            </a:r>
            <a:r>
              <a:rPr lang="es-ES" dirty="0" err="1"/>
              <a:t>ransomware</a:t>
            </a:r>
            <a:r>
              <a:rPr lang="es-ES" dirty="0"/>
              <a:t> como </a:t>
            </a:r>
            <a:r>
              <a:rPr lang="es-ES" b="1" dirty="0" err="1"/>
              <a:t>CryptoLocker</a:t>
            </a:r>
            <a:r>
              <a:rPr lang="es-ES" b="1" dirty="0"/>
              <a:t> (2013)</a:t>
            </a:r>
            <a:r>
              <a:rPr lang="es-ES" dirty="0"/>
              <a:t>.</a:t>
            </a:r>
          </a:p>
          <a:p>
            <a:r>
              <a:rPr lang="es-ES" b="1" dirty="0"/>
              <a:t>2020s:</a:t>
            </a:r>
            <a:r>
              <a:rPr lang="es-ES" dirty="0"/>
              <a:t> Entramos en la era de los </a:t>
            </a:r>
            <a:r>
              <a:rPr lang="es-ES" b="1" dirty="0"/>
              <a:t>ataques híbridos y geopolíticos</a:t>
            </a:r>
            <a:r>
              <a:rPr lang="es-ES" dirty="0"/>
              <a:t>. </a:t>
            </a:r>
          </a:p>
          <a:p>
            <a:r>
              <a:rPr lang="es-ES" dirty="0"/>
              <a:t>El </a:t>
            </a:r>
            <a:r>
              <a:rPr lang="es-ES" dirty="0" err="1"/>
              <a:t>ransomware</a:t>
            </a:r>
            <a:r>
              <a:rPr lang="es-ES" dirty="0"/>
              <a:t> se convierte en negocio multimillonario, con casos como </a:t>
            </a:r>
            <a:r>
              <a:rPr lang="es-ES" b="1" dirty="0"/>
              <a:t>Colonial Pipeline (2021)</a:t>
            </a:r>
            <a:r>
              <a:rPr lang="es-ES" dirty="0"/>
              <a:t> que paralizó el suministro de combustible en EE. UU. También vimos el </a:t>
            </a:r>
            <a:r>
              <a:rPr lang="es-ES" b="1" dirty="0"/>
              <a:t>ataque a </a:t>
            </a:r>
            <a:r>
              <a:rPr lang="es-ES" b="1" dirty="0" err="1"/>
              <a:t>SolarWinds</a:t>
            </a:r>
            <a:r>
              <a:rPr lang="es-ES" b="1" dirty="0"/>
              <a:t> (2020)</a:t>
            </a:r>
            <a:r>
              <a:rPr lang="es-ES" dirty="0"/>
              <a:t>, que comprometió la cadena de suministro de software a escala global.</a:t>
            </a:r>
          </a:p>
          <a:p>
            <a:r>
              <a:rPr lang="es-ES" dirty="0"/>
              <a:t>La lección es clara: pasamos de virus caseros a ciberarmas estatales y crimen organizado. Las amenazas no desaparecen, se transforman y se acumulan.”</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7</a:t>
            </a:fld>
            <a:endParaRPr lang="es-EC"/>
          </a:p>
        </p:txBody>
      </p:sp>
    </p:spTree>
    <p:extLst>
      <p:ext uri="{BB962C8B-B14F-4D97-AF65-F5344CB8AC3E}">
        <p14:creationId xmlns:p14="http://schemas.microsoft.com/office/powerpoint/2010/main" val="128554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b="1" dirty="0"/>
              <a:t>Visual:</a:t>
            </a:r>
            <a:r>
              <a:rPr lang="es-EC" dirty="0"/>
              <a:t> Imagen de la pantalla de rescate WannaCry.</a:t>
            </a:r>
            <a:br>
              <a:rPr lang="es-EC" dirty="0"/>
            </a:br>
            <a:r>
              <a:rPr lang="es-EC" b="1" dirty="0"/>
              <a:t>Notas de orador:</a:t>
            </a:r>
            <a:r>
              <a:rPr lang="es-EC" dirty="0"/>
              <a:t> Resaltar importancia de aplicar parches.</a:t>
            </a:r>
          </a:p>
          <a:p>
            <a:endParaRPr lang="es-ES" b="1" dirty="0"/>
          </a:p>
          <a:p>
            <a:endParaRPr lang="es-ES" b="1" dirty="0"/>
          </a:p>
          <a:p>
            <a:r>
              <a:rPr lang="es-ES" b="1" dirty="0"/>
              <a:t>Guion:</a:t>
            </a:r>
            <a:br>
              <a:rPr lang="es-ES" dirty="0"/>
            </a:br>
            <a:r>
              <a:rPr lang="es-ES" dirty="0"/>
              <a:t>“WannaCry fue un </a:t>
            </a:r>
            <a:r>
              <a:rPr lang="es-ES" dirty="0" err="1"/>
              <a:t>ransomware</a:t>
            </a:r>
            <a:r>
              <a:rPr lang="es-ES" dirty="0"/>
              <a:t> que se propagó en 2017 utilizando una vulnerabilidad de Windows llamada </a:t>
            </a:r>
            <a:r>
              <a:rPr lang="es-ES" i="1" dirty="0" err="1"/>
              <a:t>EternalBlue</a:t>
            </a:r>
            <a:r>
              <a:rPr lang="es-ES" dirty="0"/>
              <a:t>.</a:t>
            </a:r>
            <a:br>
              <a:rPr lang="es-ES" dirty="0"/>
            </a:br>
            <a:r>
              <a:rPr lang="es-ES" dirty="0"/>
              <a:t>El parche ya existía, pero muchas organizaciones no lo aplicaron. El resultado fue devastador: hospitales en Reino Unido no podían atender pacientes, fábricas pararon su producción, y el impacto económico superó los 4 mil millones de dólares.</a:t>
            </a:r>
            <a:br>
              <a:rPr lang="es-ES" dirty="0"/>
            </a:br>
            <a:r>
              <a:rPr lang="es-ES" dirty="0"/>
              <a:t>Este caso nos enseña algo básico: muchas veces las amenazas no requieren grandes innovaciones; basta con aprovechar negligencias en la gestión de parches.”</a:t>
            </a:r>
          </a:p>
          <a:p>
            <a:r>
              <a:rPr lang="es-ES" b="1" dirty="0"/>
              <a:t>Idea clave:</a:t>
            </a:r>
            <a:r>
              <a:rPr lang="es-ES" dirty="0"/>
              <a:t> </a:t>
            </a:r>
            <a:r>
              <a:rPr lang="es-ES" i="1" dirty="0"/>
              <a:t>La falta de una acción simple puede amplificar un ataque global.</a:t>
            </a:r>
            <a:endParaRPr lang="es-ES" dirty="0"/>
          </a:p>
          <a:p>
            <a:endParaRPr lang="es-EC" dirty="0"/>
          </a:p>
          <a:p>
            <a:endParaRPr lang="es-EC" dirty="0"/>
          </a:p>
          <a:p>
            <a:r>
              <a:rPr lang="es-ES" b="1" dirty="0"/>
              <a:t>WannaCry – ¿Por qué tuvo tanto éxito?</a:t>
            </a:r>
          </a:p>
          <a:p>
            <a:r>
              <a:rPr lang="es-ES" b="1" dirty="0"/>
              <a:t>Explotación de una vulnerabilidad crítica</a:t>
            </a:r>
            <a:endParaRPr lang="es-ES" dirty="0"/>
          </a:p>
          <a:p>
            <a:pPr lvl="1"/>
            <a:r>
              <a:rPr lang="es-ES" dirty="0"/>
              <a:t>WannaCry usaba </a:t>
            </a:r>
            <a:r>
              <a:rPr lang="es-ES" b="1" dirty="0" err="1"/>
              <a:t>EternalBlue</a:t>
            </a:r>
            <a:r>
              <a:rPr lang="es-ES" dirty="0"/>
              <a:t>, un </a:t>
            </a:r>
            <a:r>
              <a:rPr lang="es-ES" dirty="0" err="1"/>
              <a:t>exploit</a:t>
            </a:r>
            <a:r>
              <a:rPr lang="es-ES" dirty="0"/>
              <a:t> desarrollado por la NSA y filtrado por el grupo Shadow </a:t>
            </a:r>
            <a:r>
              <a:rPr lang="es-ES" dirty="0" err="1"/>
              <a:t>Brokers</a:t>
            </a:r>
            <a:r>
              <a:rPr lang="es-ES" dirty="0"/>
              <a:t>.</a:t>
            </a:r>
          </a:p>
          <a:p>
            <a:pPr lvl="1"/>
            <a:r>
              <a:rPr lang="es-ES" dirty="0"/>
              <a:t>Atacaba una falla en el protocolo SMBv1 de Windows, presente en millones de equipos.</a:t>
            </a:r>
          </a:p>
          <a:p>
            <a:r>
              <a:rPr lang="es-ES" b="1" dirty="0"/>
              <a:t>Propagación automática</a:t>
            </a:r>
            <a:endParaRPr lang="es-ES" dirty="0"/>
          </a:p>
          <a:p>
            <a:pPr lvl="1"/>
            <a:r>
              <a:rPr lang="es-ES" dirty="0"/>
              <a:t>No dependía de que el usuario hiciera clic en un correo.</a:t>
            </a:r>
          </a:p>
          <a:p>
            <a:pPr lvl="1"/>
            <a:r>
              <a:rPr lang="es-ES" dirty="0"/>
              <a:t>Una vez dentro de una red, se movía de máquina a máquina de manera autónoma.</a:t>
            </a:r>
          </a:p>
          <a:p>
            <a:r>
              <a:rPr lang="es-ES" b="1" dirty="0"/>
              <a:t>Ausencia de parches aplicados</a:t>
            </a:r>
            <a:endParaRPr lang="es-ES" dirty="0"/>
          </a:p>
          <a:p>
            <a:pPr lvl="1"/>
            <a:r>
              <a:rPr lang="es-ES" dirty="0"/>
              <a:t>Microsoft ya había publicado un parche </a:t>
            </a:r>
            <a:r>
              <a:rPr lang="es-ES" b="1" dirty="0"/>
              <a:t>MS17-010</a:t>
            </a:r>
            <a:r>
              <a:rPr lang="es-ES" dirty="0"/>
              <a:t> dos meses antes del ataque (marzo 2017).</a:t>
            </a:r>
          </a:p>
          <a:p>
            <a:pPr lvl="1"/>
            <a:r>
              <a:rPr lang="es-ES" dirty="0"/>
              <a:t>Muchas organizaciones no lo instalaron a tiempo, lo que dejó miles de sistemas vulnerables.</a:t>
            </a:r>
          </a:p>
          <a:p>
            <a:r>
              <a:rPr lang="es-ES" b="1" dirty="0"/>
              <a:t>Impacto global inmediato</a:t>
            </a:r>
            <a:endParaRPr lang="es-ES" dirty="0"/>
          </a:p>
          <a:p>
            <a:pPr lvl="1"/>
            <a:r>
              <a:rPr lang="es-ES" dirty="0"/>
              <a:t>En cuestión de horas afectó hospitales en Reino Unido, empresas como Telefónica en España, Renault en Francia, FedEx en EE. UU.</a:t>
            </a:r>
          </a:p>
          <a:p>
            <a:pPr lvl="1"/>
            <a:r>
              <a:rPr lang="es-ES" dirty="0"/>
              <a:t>Se estima que llegó a más de </a:t>
            </a:r>
            <a:r>
              <a:rPr lang="es-ES" b="1" dirty="0"/>
              <a:t>200.000 computadoras en 150 países</a:t>
            </a:r>
            <a:r>
              <a:rPr lang="es-ES" dirty="0"/>
              <a:t>.</a:t>
            </a:r>
          </a:p>
          <a:p>
            <a:r>
              <a:rPr lang="es-ES" b="1" dirty="0"/>
              <a:t>🛡️ ¿Cómo se solventó?</a:t>
            </a:r>
          </a:p>
          <a:p>
            <a:r>
              <a:rPr lang="es-ES" b="1" dirty="0" err="1"/>
              <a:t>Kill</a:t>
            </a:r>
            <a:r>
              <a:rPr lang="es-ES" b="1" dirty="0"/>
              <a:t> switch descubierto accidentalmente</a:t>
            </a:r>
            <a:endParaRPr lang="es-ES" dirty="0"/>
          </a:p>
          <a:p>
            <a:pPr lvl="1"/>
            <a:r>
              <a:rPr lang="es-ES" dirty="0"/>
              <a:t>Un investigador británico, </a:t>
            </a:r>
            <a:r>
              <a:rPr lang="es-ES" b="1" dirty="0"/>
              <a:t>Marcus Hutchins</a:t>
            </a:r>
            <a:r>
              <a:rPr lang="es-ES" dirty="0"/>
              <a:t>, encontró que el malware intentaba conectarse a un dominio web no registrado.</a:t>
            </a:r>
          </a:p>
          <a:p>
            <a:pPr lvl="1"/>
            <a:r>
              <a:rPr lang="es-ES" dirty="0"/>
              <a:t>Al registrar el dominio, activó sin querer un </a:t>
            </a:r>
            <a:r>
              <a:rPr lang="es-ES" b="1" dirty="0"/>
              <a:t>“interruptor de apagado”</a:t>
            </a:r>
            <a:r>
              <a:rPr lang="es-ES" dirty="0"/>
              <a:t>, lo que detuvo gran parte de la propagación.</a:t>
            </a:r>
          </a:p>
          <a:p>
            <a:r>
              <a:rPr lang="es-ES" b="1" dirty="0"/>
              <a:t>Parcheo masivo de sistemas</a:t>
            </a:r>
            <a:endParaRPr lang="es-ES" dirty="0"/>
          </a:p>
          <a:p>
            <a:pPr lvl="1"/>
            <a:r>
              <a:rPr lang="es-ES" dirty="0"/>
              <a:t>Microsoft lanzó rápidamente actualizaciones, incluso para versiones antiguas como Windows XP.</a:t>
            </a:r>
          </a:p>
          <a:p>
            <a:pPr lvl="1"/>
            <a:r>
              <a:rPr lang="es-ES" dirty="0"/>
              <a:t>Organizaciones de todo el mundo tuvieron que acelerar planes de parcheo y segmentación de redes.</a:t>
            </a:r>
          </a:p>
          <a:p>
            <a:r>
              <a:rPr lang="es-ES" b="1" dirty="0"/>
              <a:t>Mejoras en concienciación y protocolos</a:t>
            </a:r>
            <a:endParaRPr lang="es-ES" dirty="0"/>
          </a:p>
          <a:p>
            <a:pPr lvl="1"/>
            <a:r>
              <a:rPr lang="es-ES" dirty="0"/>
              <a:t>WannaCry demostró la importancia de la </a:t>
            </a:r>
            <a:r>
              <a:rPr lang="es-ES" b="1" dirty="0"/>
              <a:t>gestión de parches</a:t>
            </a:r>
            <a:r>
              <a:rPr lang="es-ES" dirty="0"/>
              <a:t>, el respaldo de información y la segmentación de redes internas.</a:t>
            </a:r>
          </a:p>
          <a:p>
            <a:pPr lvl="1"/>
            <a:r>
              <a:rPr lang="es-ES" dirty="0"/>
              <a:t>Fue un punto de inflexión: desde entonces, la seguridad se volvió un tema de estrategia, no solo de TI.</a:t>
            </a:r>
          </a:p>
          <a:p>
            <a:r>
              <a:rPr lang="es-ES" b="1" dirty="0"/>
              <a:t>🎤 </a:t>
            </a:r>
            <a:r>
              <a:rPr lang="es-ES" b="1" dirty="0" err="1"/>
              <a:t>Mini-guion</a:t>
            </a:r>
            <a:r>
              <a:rPr lang="es-ES" b="1" dirty="0"/>
              <a:t> (≈ 2 min)</a:t>
            </a:r>
          </a:p>
          <a:p>
            <a:r>
              <a:rPr lang="es-ES" dirty="0"/>
              <a:t>“WannaCry tuvo tanto éxito porque explotaba una vulnerabilidad crítica de Windows, ya conocida y parchada, pero que muchas organizaciones no habían actualizado. Además, se propagaba automáticamente dentro de las redes, sin necesidad de que el usuario cayera en un engaño.</a:t>
            </a:r>
          </a:p>
          <a:p>
            <a:r>
              <a:rPr lang="es-ES" dirty="0"/>
              <a:t>En pocas horas llegó a más de 200.000 computadoras en 150 países, paralizando hospitales, fábricas y empresas.</a:t>
            </a:r>
          </a:p>
          <a:p>
            <a:r>
              <a:rPr lang="es-ES" dirty="0"/>
              <a:t>La contención vino gracias a un investigador británico que descubrió por accidente un ‘</a:t>
            </a:r>
            <a:r>
              <a:rPr lang="es-ES" dirty="0" err="1"/>
              <a:t>kill</a:t>
            </a:r>
            <a:r>
              <a:rPr lang="es-ES" dirty="0"/>
              <a:t> switch’ al registrar un dominio oculto en el código del virus. Esto detuvo la propagación, y al mismo tiempo Microsoft lanzó parches de emergencia incluso para versiones antiguas como Windows XP.</a:t>
            </a:r>
          </a:p>
          <a:p>
            <a:r>
              <a:rPr lang="es-ES" dirty="0"/>
              <a:t>La gran lección de WannaCry es que </a:t>
            </a:r>
            <a:r>
              <a:rPr lang="es-ES" b="1" dirty="0"/>
              <a:t>no aplicar un parche de seguridad puede costar millones, e incluso vidas humanas en el caso de hospitales</a:t>
            </a:r>
            <a:r>
              <a:rPr lang="es-ES" dirty="0"/>
              <a:t>.”</a:t>
            </a:r>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8</a:t>
            </a:fld>
            <a:endParaRPr lang="es-EC"/>
          </a:p>
        </p:txBody>
      </p:sp>
    </p:spTree>
    <p:extLst>
      <p:ext uri="{BB962C8B-B14F-4D97-AF65-F5344CB8AC3E}">
        <p14:creationId xmlns:p14="http://schemas.microsoft.com/office/powerpoint/2010/main" val="241782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Guion:</a:t>
            </a:r>
            <a:br>
              <a:rPr lang="es-ES" dirty="0"/>
            </a:br>
            <a:r>
              <a:rPr lang="es-ES" dirty="0"/>
              <a:t>“El ataque a </a:t>
            </a:r>
            <a:r>
              <a:rPr lang="es-ES" dirty="0" err="1"/>
              <a:t>SolarWinds</a:t>
            </a:r>
            <a:r>
              <a:rPr lang="es-ES" dirty="0"/>
              <a:t> es un hito en la historia de la ciberseguridad.</a:t>
            </a:r>
            <a:br>
              <a:rPr lang="es-ES" dirty="0"/>
            </a:br>
            <a:r>
              <a:rPr lang="es-ES" dirty="0"/>
              <a:t>Los atacantes comprometieron el software de gestión </a:t>
            </a:r>
            <a:r>
              <a:rPr lang="es-ES" dirty="0" err="1"/>
              <a:t>Orion</a:t>
            </a:r>
            <a:r>
              <a:rPr lang="es-ES" dirty="0"/>
              <a:t>, usado por miles de organizaciones. A través de actualizaciones legítimas, distribuyeron malware a clientes de alto nivel, incluyendo agencias de EE.UU. y grandes corporaciones.</a:t>
            </a:r>
            <a:br>
              <a:rPr lang="es-ES" dirty="0"/>
            </a:br>
            <a:r>
              <a:rPr lang="es-ES" dirty="0"/>
              <a:t>Lo crítico aquí es que no se atacó directamente a las víctimas, sino a su proveedor. Es un ejemplo claro de cómo la cadena de suministro es el nuevo objetivo.</a:t>
            </a:r>
            <a:br>
              <a:rPr lang="es-ES" dirty="0"/>
            </a:br>
            <a:r>
              <a:rPr lang="es-ES" dirty="0"/>
              <a:t>Este tipo de ataques son muy difíciles de detectar y generan desconfianza en todo el ecosistema digital.”</a:t>
            </a:r>
          </a:p>
          <a:p>
            <a:r>
              <a:rPr lang="es-ES" b="1" dirty="0"/>
              <a:t>Reflexión:</a:t>
            </a:r>
            <a:r>
              <a:rPr lang="es-ES" dirty="0"/>
              <a:t> </a:t>
            </a:r>
            <a:r>
              <a:rPr lang="es-ES" i="1" dirty="0"/>
              <a:t>Proteger una organización implica también evaluar y monitorear a sus proveedores y socios tecnológicos.</a:t>
            </a:r>
            <a:endParaRPr lang="es-ES" dirty="0"/>
          </a:p>
          <a:p>
            <a:endParaRPr lang="es-EC" dirty="0"/>
          </a:p>
          <a:p>
            <a:endParaRPr lang="es-EC" dirty="0"/>
          </a:p>
          <a:p>
            <a:r>
              <a:rPr lang="es-ES" b="1" dirty="0"/>
              <a:t>🛰️ </a:t>
            </a:r>
            <a:r>
              <a:rPr lang="es-ES" b="1" dirty="0" err="1"/>
              <a:t>SolarWinds</a:t>
            </a:r>
            <a:r>
              <a:rPr lang="es-ES" b="1" dirty="0"/>
              <a:t> – ¿Por qué tuvo tanto éxito?</a:t>
            </a:r>
          </a:p>
          <a:p>
            <a:r>
              <a:rPr lang="es-ES" b="1" dirty="0"/>
              <a:t>Ataque a la cadena de suministro</a:t>
            </a:r>
            <a:endParaRPr lang="es-ES" dirty="0"/>
          </a:p>
          <a:p>
            <a:pPr lvl="1"/>
            <a:r>
              <a:rPr lang="es-ES" dirty="0"/>
              <a:t>Los atacantes lograron comprometer el software de gestión </a:t>
            </a:r>
            <a:r>
              <a:rPr lang="es-ES" b="1" dirty="0" err="1"/>
              <a:t>Orion</a:t>
            </a:r>
            <a:r>
              <a:rPr lang="es-ES" dirty="0"/>
              <a:t> de </a:t>
            </a:r>
            <a:r>
              <a:rPr lang="es-ES" dirty="0" err="1"/>
              <a:t>SolarWinds</a:t>
            </a:r>
            <a:r>
              <a:rPr lang="es-ES" dirty="0"/>
              <a:t>, usado por miles de organizaciones en el mundo.</a:t>
            </a:r>
          </a:p>
          <a:p>
            <a:pPr lvl="1"/>
            <a:r>
              <a:rPr lang="es-ES" dirty="0"/>
              <a:t>Infectaron actualizaciones oficiales, que luego los clientes instalaban sin sospechar.</a:t>
            </a:r>
          </a:p>
          <a:p>
            <a:r>
              <a:rPr lang="es-ES" b="1" dirty="0"/>
              <a:t>Alcance masivo y víctimas críticas</a:t>
            </a:r>
            <a:endParaRPr lang="es-ES" dirty="0"/>
          </a:p>
          <a:p>
            <a:pPr lvl="1"/>
            <a:r>
              <a:rPr lang="es-ES" dirty="0"/>
              <a:t>Más de </a:t>
            </a:r>
            <a:r>
              <a:rPr lang="es-ES" b="1" dirty="0"/>
              <a:t>18.000 organizaciones</a:t>
            </a:r>
            <a:r>
              <a:rPr lang="es-ES" dirty="0"/>
              <a:t> descargaron versiones comprometidas.</a:t>
            </a:r>
          </a:p>
          <a:p>
            <a:pPr lvl="1"/>
            <a:r>
              <a:rPr lang="es-ES" dirty="0"/>
              <a:t>Entre las víctimas: agencias del gobierno de EE. UU. (Departamento del Tesoro, Justicia, Comercio) y grandes corporaciones privadas.</a:t>
            </a:r>
          </a:p>
          <a:p>
            <a:r>
              <a:rPr lang="es-ES" b="1" dirty="0"/>
              <a:t>Alta sofisticación y persistencia</a:t>
            </a:r>
            <a:endParaRPr lang="es-ES" dirty="0"/>
          </a:p>
          <a:p>
            <a:pPr lvl="1"/>
            <a:r>
              <a:rPr lang="es-ES" dirty="0"/>
              <a:t>El malware, conocido como </a:t>
            </a:r>
            <a:r>
              <a:rPr lang="es-ES" b="1" dirty="0"/>
              <a:t>SUNBURST</a:t>
            </a:r>
            <a:r>
              <a:rPr lang="es-ES" dirty="0"/>
              <a:t>, estaba diseñado para ser sigiloso:</a:t>
            </a:r>
          </a:p>
          <a:p>
            <a:pPr lvl="2"/>
            <a:r>
              <a:rPr lang="es-ES" dirty="0"/>
              <a:t>Se activaba días después de la instalación.</a:t>
            </a:r>
          </a:p>
          <a:p>
            <a:pPr lvl="2"/>
            <a:r>
              <a:rPr lang="es-ES" dirty="0"/>
              <a:t>Usaba canales de comunicación legítimos para pasar desapercibido.</a:t>
            </a:r>
          </a:p>
          <a:p>
            <a:pPr lvl="1"/>
            <a:r>
              <a:rPr lang="es-ES" dirty="0"/>
              <a:t>Esto lo convierte en un claro ejemplo de </a:t>
            </a:r>
            <a:r>
              <a:rPr lang="es-ES" b="1" dirty="0"/>
              <a:t>Amenaza Persistente Avanzada (APT)</a:t>
            </a:r>
            <a:r>
              <a:rPr lang="es-ES" dirty="0"/>
              <a:t>.</a:t>
            </a:r>
          </a:p>
          <a:p>
            <a:r>
              <a:rPr lang="es-ES" b="1" dirty="0"/>
              <a:t>Confianza explotada</a:t>
            </a:r>
            <a:endParaRPr lang="es-ES" dirty="0"/>
          </a:p>
          <a:p>
            <a:pPr lvl="1"/>
            <a:r>
              <a:rPr lang="es-ES" dirty="0"/>
              <a:t>Aprovechó el principio de </a:t>
            </a:r>
            <a:r>
              <a:rPr lang="es-ES" b="1" dirty="0"/>
              <a:t>“confianza en proveedores”</a:t>
            </a:r>
            <a:r>
              <a:rPr lang="es-ES" dirty="0"/>
              <a:t>: las organizaciones asumieron que las actualizaciones eran seguras.</a:t>
            </a:r>
          </a:p>
          <a:p>
            <a:pPr lvl="1"/>
            <a:r>
              <a:rPr lang="es-ES" dirty="0"/>
              <a:t>Este vector hizo que incluso compañías con buenas defensas quedaran expuestas.</a:t>
            </a:r>
          </a:p>
          <a:p>
            <a:r>
              <a:rPr lang="es-ES" b="1" dirty="0"/>
              <a:t>🛡️ ¿Cómo se solventó?</a:t>
            </a:r>
          </a:p>
          <a:p>
            <a:r>
              <a:rPr lang="es-ES" b="1" dirty="0"/>
              <a:t>Detección e investigación</a:t>
            </a:r>
            <a:endParaRPr lang="es-ES" dirty="0"/>
          </a:p>
          <a:p>
            <a:pPr lvl="1"/>
            <a:r>
              <a:rPr lang="es-ES" dirty="0"/>
              <a:t>Fue descubierto en diciembre de 2020 por la empresa de ciberseguridad </a:t>
            </a:r>
            <a:r>
              <a:rPr lang="es-ES" b="1" dirty="0" err="1"/>
              <a:t>FireEye</a:t>
            </a:r>
            <a:r>
              <a:rPr lang="es-ES" dirty="0"/>
              <a:t>, que detectó anomalías en sus propios sistemas.</a:t>
            </a:r>
          </a:p>
          <a:p>
            <a:pPr lvl="1"/>
            <a:r>
              <a:rPr lang="es-ES" dirty="0"/>
              <a:t>Inmediatamente se notificó a </a:t>
            </a:r>
            <a:r>
              <a:rPr lang="es-ES" dirty="0" err="1"/>
              <a:t>SolarWinds</a:t>
            </a:r>
            <a:r>
              <a:rPr lang="es-ES" dirty="0"/>
              <a:t> y al gobierno de EE. UU.</a:t>
            </a:r>
          </a:p>
          <a:p>
            <a:r>
              <a:rPr lang="es-ES" b="1" dirty="0"/>
              <a:t>Actualizaciones y mitigaciones</a:t>
            </a:r>
            <a:endParaRPr lang="es-ES" dirty="0"/>
          </a:p>
          <a:p>
            <a:pPr lvl="1"/>
            <a:r>
              <a:rPr lang="es-ES" dirty="0" err="1"/>
              <a:t>SolarWinds</a:t>
            </a:r>
            <a:r>
              <a:rPr lang="es-ES" dirty="0"/>
              <a:t> lanzó parches urgentes para versiones comprometidas de </a:t>
            </a:r>
            <a:r>
              <a:rPr lang="es-ES" dirty="0" err="1"/>
              <a:t>Orion</a:t>
            </a:r>
            <a:r>
              <a:rPr lang="es-ES" dirty="0"/>
              <a:t>.</a:t>
            </a:r>
          </a:p>
          <a:p>
            <a:pPr lvl="1"/>
            <a:r>
              <a:rPr lang="es-ES" dirty="0"/>
              <a:t>Se publicaron </a:t>
            </a:r>
            <a:r>
              <a:rPr lang="es-ES" b="1" dirty="0"/>
              <a:t>listas de indicadores de compromiso (</a:t>
            </a:r>
            <a:r>
              <a:rPr lang="es-ES" b="1" dirty="0" err="1"/>
              <a:t>IoCs</a:t>
            </a:r>
            <a:r>
              <a:rPr lang="es-ES" b="1" dirty="0"/>
              <a:t>)</a:t>
            </a:r>
            <a:r>
              <a:rPr lang="es-ES" dirty="0"/>
              <a:t> para ayudar a detectar infecciones.</a:t>
            </a:r>
          </a:p>
          <a:p>
            <a:r>
              <a:rPr lang="es-ES" b="1" dirty="0"/>
              <a:t>Medidas gubernamentales</a:t>
            </a:r>
            <a:endParaRPr lang="es-ES" dirty="0"/>
          </a:p>
          <a:p>
            <a:pPr lvl="1"/>
            <a:r>
              <a:rPr lang="es-ES" dirty="0"/>
              <a:t>La Agencia de Ciberseguridad de EE. UU. (CISA) ordenó desconectar sistemas afectados.</a:t>
            </a:r>
          </a:p>
          <a:p>
            <a:pPr lvl="1"/>
            <a:r>
              <a:rPr lang="es-ES" dirty="0"/>
              <a:t>Se inició una investigación a gran escala sobre la atribución (vinculada a un grupo APT estatal, presuntamente ruso).</a:t>
            </a:r>
          </a:p>
          <a:p>
            <a:r>
              <a:rPr lang="es-ES" b="1" dirty="0"/>
              <a:t>Cambio de paradigma en la seguridad</a:t>
            </a:r>
            <a:endParaRPr lang="es-ES" dirty="0"/>
          </a:p>
          <a:p>
            <a:pPr lvl="1"/>
            <a:r>
              <a:rPr lang="es-ES" dirty="0"/>
              <a:t>El caso evidenció la necesidad de </a:t>
            </a:r>
            <a:r>
              <a:rPr lang="es-ES" b="1" dirty="0"/>
              <a:t>Zero Trust</a:t>
            </a:r>
            <a:r>
              <a:rPr lang="es-ES" dirty="0"/>
              <a:t>, monitoreo de proveedores y validación de integridad en las actualizaciones de software.</a:t>
            </a:r>
          </a:p>
          <a:p>
            <a:pPr lvl="1"/>
            <a:r>
              <a:rPr lang="es-ES" dirty="0"/>
              <a:t>Fue un antes y un después en la gestión de la </a:t>
            </a:r>
            <a:r>
              <a:rPr lang="es-ES" b="1" dirty="0"/>
              <a:t>seguridad de la cadena de suministro</a:t>
            </a:r>
            <a:r>
              <a:rPr lang="es-ES" dirty="0"/>
              <a:t>.</a:t>
            </a:r>
          </a:p>
          <a:p>
            <a:r>
              <a:rPr lang="es-ES" b="1" dirty="0"/>
              <a:t>🎤 </a:t>
            </a:r>
            <a:r>
              <a:rPr lang="es-ES" b="1" dirty="0" err="1"/>
              <a:t>Mini-guion</a:t>
            </a:r>
            <a:r>
              <a:rPr lang="es-ES" b="1" dirty="0"/>
              <a:t> (≈ 2 min)</a:t>
            </a:r>
          </a:p>
          <a:p>
            <a:r>
              <a:rPr lang="es-ES" dirty="0"/>
              <a:t>“El ataque a </a:t>
            </a:r>
            <a:r>
              <a:rPr lang="es-ES" dirty="0" err="1"/>
              <a:t>SolarWinds</a:t>
            </a:r>
            <a:r>
              <a:rPr lang="es-ES" dirty="0"/>
              <a:t> tuvo tanto éxito porque no fue directo a las víctimas, sino a su </a:t>
            </a:r>
            <a:r>
              <a:rPr lang="es-ES" b="1" dirty="0"/>
              <a:t>proveedor de software</a:t>
            </a:r>
            <a:r>
              <a:rPr lang="es-ES" dirty="0"/>
              <a:t>. Los atacantes comprometieron las actualizaciones legítimas de la plataforma </a:t>
            </a:r>
            <a:r>
              <a:rPr lang="es-ES" dirty="0" err="1"/>
              <a:t>Orion</a:t>
            </a:r>
            <a:r>
              <a:rPr lang="es-ES" dirty="0"/>
              <a:t>, instaladas por más de 18.000 organizaciones, incluidas agencias del gobierno de EE. UU.</a:t>
            </a:r>
          </a:p>
          <a:p>
            <a:r>
              <a:rPr lang="es-ES" dirty="0"/>
              <a:t>El malware SUNBURST era altamente sofisticado: se activaba días después, se comunicaba de forma sigilosa y explotaba el principio de confianza en los proveedores.</a:t>
            </a:r>
          </a:p>
          <a:p>
            <a:r>
              <a:rPr lang="es-ES" dirty="0"/>
              <a:t>La solución vino tras su detección por parte de </a:t>
            </a:r>
            <a:r>
              <a:rPr lang="es-ES" dirty="0" err="1"/>
              <a:t>FireEye</a:t>
            </a:r>
            <a:r>
              <a:rPr lang="es-ES" dirty="0"/>
              <a:t>, que destapó el ataque. </a:t>
            </a:r>
            <a:r>
              <a:rPr lang="es-ES" dirty="0" err="1"/>
              <a:t>SolarWinds</a:t>
            </a:r>
            <a:r>
              <a:rPr lang="es-ES" dirty="0"/>
              <a:t> lanzó parches urgentes, y el gobierno de EE. UU. ordenó medidas drásticas, incluida la desconexión de sistemas comprometidos.</a:t>
            </a:r>
          </a:p>
          <a:p>
            <a:r>
              <a:rPr lang="es-ES" dirty="0"/>
              <a:t>La gran lección es que </a:t>
            </a:r>
            <a:r>
              <a:rPr lang="es-ES" b="1" dirty="0"/>
              <a:t>no basta con proteger nuestra red interna: debemos también vigilar a nuestros proveedores, aplicar Zero Trust y asegurar la cadena de suministro digital</a:t>
            </a:r>
            <a:r>
              <a:rPr lang="es-ES" dirty="0"/>
              <a:t>.”</a:t>
            </a:r>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9</a:t>
            </a:fld>
            <a:endParaRPr lang="es-EC"/>
          </a:p>
        </p:txBody>
      </p:sp>
    </p:spTree>
    <p:extLst>
      <p:ext uri="{BB962C8B-B14F-4D97-AF65-F5344CB8AC3E}">
        <p14:creationId xmlns:p14="http://schemas.microsoft.com/office/powerpoint/2010/main" val="412146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Guion:</a:t>
            </a:r>
            <a:br>
              <a:rPr lang="es-ES" dirty="0"/>
            </a:br>
            <a:r>
              <a:rPr lang="es-ES" dirty="0"/>
              <a:t>“En Ecuador también hemos vivido estas amenazas. En 2021, la Corporación Nacional de Telecomunicaciones (CNT) sufrió un ataque de </a:t>
            </a:r>
            <a:r>
              <a:rPr lang="es-ES" dirty="0" err="1"/>
              <a:t>ransomware</a:t>
            </a:r>
            <a:r>
              <a:rPr lang="es-ES" dirty="0"/>
              <a:t>.</a:t>
            </a:r>
            <a:br>
              <a:rPr lang="es-ES" dirty="0"/>
            </a:br>
            <a:r>
              <a:rPr lang="es-ES" dirty="0"/>
              <a:t>Esto afectó la disponibilidad de servicios críticos de telecomunicaciones y obligó a suspender trámites en línea. El impacto fue económico y social, mostrando que nuestros países son blancos atractivos.</a:t>
            </a:r>
            <a:br>
              <a:rPr lang="es-ES" dirty="0"/>
            </a:br>
            <a:r>
              <a:rPr lang="es-ES" dirty="0"/>
              <a:t>Lo relevante es que no se trató de un ataque sofisticado como </a:t>
            </a:r>
            <a:r>
              <a:rPr lang="es-ES" dirty="0" err="1"/>
              <a:t>SolarWinds</a:t>
            </a:r>
            <a:r>
              <a:rPr lang="es-ES" dirty="0"/>
              <a:t>, sino de una amenaza común que encontró vulnerabilidades abiertas. Esto nos demuestra que la preparación es clave, sin importar el nivel de desarrollo tecnológico del país.”</a:t>
            </a:r>
          </a:p>
          <a:p>
            <a:r>
              <a:rPr lang="es-ES" b="1" dirty="0"/>
              <a:t>Pregunta detonante:</a:t>
            </a:r>
            <a:r>
              <a:rPr lang="es-ES" dirty="0"/>
              <a:t> </a:t>
            </a:r>
            <a:r>
              <a:rPr lang="es-ES" i="1" dirty="0"/>
              <a:t>¿Qué creen que pesa más en países como Ecuador: la falta de tecnología o la falta de cultura en ciberseguridad?</a:t>
            </a:r>
            <a:endParaRPr lang="es-ES" dirty="0"/>
          </a:p>
          <a:p>
            <a:endParaRPr lang="es-EC" dirty="0"/>
          </a:p>
          <a:p>
            <a:endParaRPr lang="es-EC" dirty="0"/>
          </a:p>
          <a:p>
            <a:r>
              <a:rPr lang="es-ES" b="1" dirty="0"/>
              <a:t>Ataque a CNT (Ecuador, 2021) – ¿Por qué tuvo tanto impacto?</a:t>
            </a:r>
          </a:p>
          <a:p>
            <a:r>
              <a:rPr lang="es-ES" b="1" dirty="0"/>
              <a:t>Naturaleza del ataque</a:t>
            </a:r>
            <a:endParaRPr lang="es-ES" dirty="0"/>
          </a:p>
          <a:p>
            <a:pPr lvl="1"/>
            <a:r>
              <a:rPr lang="es-ES" dirty="0"/>
              <a:t>Fue un ataque de </a:t>
            </a:r>
            <a:r>
              <a:rPr lang="es-ES" b="1" dirty="0" err="1"/>
              <a:t>ransomware</a:t>
            </a:r>
            <a:r>
              <a:rPr lang="es-ES" dirty="0"/>
              <a:t> contra la </a:t>
            </a:r>
            <a:r>
              <a:rPr lang="es-ES" b="1" dirty="0"/>
              <a:t>Corporación Nacional de Telecomunicaciones (CNT)</a:t>
            </a:r>
            <a:r>
              <a:rPr lang="es-ES" dirty="0"/>
              <a:t>, la mayor operadora estatal de telecomunicaciones del país.</a:t>
            </a:r>
          </a:p>
          <a:p>
            <a:pPr lvl="1"/>
            <a:r>
              <a:rPr lang="es-ES" dirty="0"/>
              <a:t>El </a:t>
            </a:r>
            <a:r>
              <a:rPr lang="es-ES" dirty="0" err="1"/>
              <a:t>ransomware</a:t>
            </a:r>
            <a:r>
              <a:rPr lang="es-ES" dirty="0"/>
              <a:t> cifró servidores críticos y dejó inoperativos sistemas internos y portales de atención.</a:t>
            </a:r>
          </a:p>
          <a:p>
            <a:r>
              <a:rPr lang="es-ES" b="1" dirty="0"/>
              <a:t>Servicios afectados</a:t>
            </a:r>
            <a:endParaRPr lang="es-ES" dirty="0"/>
          </a:p>
          <a:p>
            <a:pPr lvl="1"/>
            <a:r>
              <a:rPr lang="es-ES" dirty="0"/>
              <a:t>Quedaron paralizados </a:t>
            </a:r>
            <a:r>
              <a:rPr lang="es-ES" b="1" dirty="0"/>
              <a:t>sistemas de facturación, atención al cliente y trámites en línea</a:t>
            </a:r>
            <a:r>
              <a:rPr lang="es-ES" dirty="0"/>
              <a:t>.</a:t>
            </a:r>
          </a:p>
          <a:p>
            <a:pPr lvl="1"/>
            <a:r>
              <a:rPr lang="es-ES" dirty="0"/>
              <a:t>Se afectaron </a:t>
            </a:r>
            <a:r>
              <a:rPr lang="es-ES" b="1" dirty="0"/>
              <a:t>servicios críticos de telecomunicaciones</a:t>
            </a:r>
            <a:r>
              <a:rPr lang="es-ES" dirty="0"/>
              <a:t> como telefonía fija, móvil e internet en algunos sectores.</a:t>
            </a:r>
          </a:p>
          <a:p>
            <a:r>
              <a:rPr lang="es-ES" b="1" dirty="0"/>
              <a:t>Factores de éxito del ataque</a:t>
            </a:r>
            <a:endParaRPr lang="es-ES" dirty="0"/>
          </a:p>
          <a:p>
            <a:pPr lvl="1"/>
            <a:r>
              <a:rPr lang="es-ES" dirty="0"/>
              <a:t>Infraestructura tecnológica amplia y heterogénea, difícil de proteger de forma uniforme.</a:t>
            </a:r>
          </a:p>
          <a:p>
            <a:pPr lvl="1"/>
            <a:r>
              <a:rPr lang="es-ES" dirty="0"/>
              <a:t>Posible falta de segmentación en redes críticas.</a:t>
            </a:r>
          </a:p>
          <a:p>
            <a:pPr lvl="1"/>
            <a:r>
              <a:rPr lang="es-ES" dirty="0"/>
              <a:t>Baja madurez en </a:t>
            </a:r>
            <a:r>
              <a:rPr lang="es-ES" b="1" dirty="0"/>
              <a:t>cultura de ciberseguridad</a:t>
            </a:r>
            <a:r>
              <a:rPr lang="es-ES" dirty="0"/>
              <a:t>, lo que facilitó la propagación del ataque.</a:t>
            </a:r>
          </a:p>
          <a:p>
            <a:r>
              <a:rPr lang="es-ES" b="1" dirty="0"/>
              <a:t>Impacto nacional</a:t>
            </a:r>
            <a:endParaRPr lang="es-ES" dirty="0"/>
          </a:p>
          <a:p>
            <a:pPr lvl="1"/>
            <a:r>
              <a:rPr lang="es-ES" dirty="0"/>
              <a:t>La afectación fue directa a ciudadanos y empresas que dependen de CNT.</a:t>
            </a:r>
          </a:p>
          <a:p>
            <a:pPr lvl="1"/>
            <a:r>
              <a:rPr lang="es-ES" dirty="0"/>
              <a:t>El ataque puso en evidencia la </a:t>
            </a:r>
            <a:r>
              <a:rPr lang="es-ES" b="1" dirty="0"/>
              <a:t>vulnerabilidad de las infraestructuras críticas en Ecuador</a:t>
            </a:r>
            <a:r>
              <a:rPr lang="es-ES" dirty="0"/>
              <a:t>.</a:t>
            </a:r>
          </a:p>
          <a:p>
            <a:r>
              <a:rPr lang="es-ES" b="1" dirty="0"/>
              <a:t>🛡️ ¿Cómo se solventó?</a:t>
            </a:r>
          </a:p>
          <a:p>
            <a:r>
              <a:rPr lang="es-ES" b="1" dirty="0"/>
              <a:t>Respuesta inmediata</a:t>
            </a:r>
            <a:endParaRPr lang="es-ES" dirty="0"/>
          </a:p>
          <a:p>
            <a:pPr lvl="1"/>
            <a:r>
              <a:rPr lang="es-ES" dirty="0"/>
              <a:t>CNT desconectó parte de sus sistemas para contener el ataque.</a:t>
            </a:r>
          </a:p>
          <a:p>
            <a:pPr lvl="1"/>
            <a:r>
              <a:rPr lang="es-ES" dirty="0"/>
              <a:t>Se priorizó la restauración de servicios básicos de telecomunicaciones.</a:t>
            </a:r>
          </a:p>
          <a:p>
            <a:r>
              <a:rPr lang="es-ES" b="1" dirty="0"/>
              <a:t>Recuperación</a:t>
            </a:r>
            <a:endParaRPr lang="es-ES" dirty="0"/>
          </a:p>
          <a:p>
            <a:pPr lvl="1"/>
            <a:r>
              <a:rPr lang="es-ES" dirty="0"/>
              <a:t>Restablecimiento progresivo de servicios en días posteriores.</a:t>
            </a:r>
          </a:p>
          <a:p>
            <a:pPr lvl="1"/>
            <a:r>
              <a:rPr lang="es-ES" dirty="0"/>
              <a:t>Reconstrucción de plataformas críticas desde respaldos disponibles.</a:t>
            </a:r>
          </a:p>
          <a:p>
            <a:r>
              <a:rPr lang="es-ES" b="1" dirty="0"/>
              <a:t>Lecciones aprendidas</a:t>
            </a:r>
            <a:endParaRPr lang="es-ES" dirty="0"/>
          </a:p>
          <a:p>
            <a:pPr lvl="1"/>
            <a:r>
              <a:rPr lang="es-ES" dirty="0"/>
              <a:t>Necesidad de planes de </a:t>
            </a:r>
            <a:r>
              <a:rPr lang="es-ES" b="1" dirty="0"/>
              <a:t>continuidad de negocio y recuperación ante desastres (BCP/DRP)</a:t>
            </a:r>
            <a:r>
              <a:rPr lang="es-ES" dirty="0"/>
              <a:t>.</a:t>
            </a:r>
          </a:p>
          <a:p>
            <a:pPr lvl="1"/>
            <a:r>
              <a:rPr lang="es-ES" dirty="0"/>
              <a:t>Importancia de </a:t>
            </a:r>
            <a:r>
              <a:rPr lang="es-ES" b="1" dirty="0" err="1"/>
              <a:t>backups</a:t>
            </a:r>
            <a:r>
              <a:rPr lang="es-ES" b="1" dirty="0"/>
              <a:t> seguros y segmentados</a:t>
            </a:r>
            <a:r>
              <a:rPr lang="es-ES" dirty="0"/>
              <a:t>.</a:t>
            </a:r>
          </a:p>
          <a:p>
            <a:pPr lvl="1"/>
            <a:r>
              <a:rPr lang="es-ES" dirty="0"/>
              <a:t>Refuerzo en protocolos de seguridad y concienciación del personal.</a:t>
            </a:r>
          </a:p>
          <a:p>
            <a:r>
              <a:rPr lang="es-ES" b="1" dirty="0"/>
              <a:t>🎤 </a:t>
            </a:r>
            <a:r>
              <a:rPr lang="es-ES" b="1" dirty="0" err="1"/>
              <a:t>Mini-guion</a:t>
            </a:r>
            <a:r>
              <a:rPr lang="es-ES" b="1" dirty="0"/>
              <a:t> (≈ 2 min)</a:t>
            </a:r>
          </a:p>
          <a:p>
            <a:r>
              <a:rPr lang="es-ES" dirty="0"/>
              <a:t>“El ataque de </a:t>
            </a:r>
            <a:r>
              <a:rPr lang="es-ES" dirty="0" err="1"/>
              <a:t>ransomware</a:t>
            </a:r>
            <a:r>
              <a:rPr lang="es-ES" dirty="0"/>
              <a:t> a CNT en julio de 2021 tuvo un gran impacto porque afectó directamente a los servicios de telecomunicaciones del Ecuador. El </a:t>
            </a:r>
            <a:r>
              <a:rPr lang="es-ES" dirty="0" err="1"/>
              <a:t>ransomware</a:t>
            </a:r>
            <a:r>
              <a:rPr lang="es-ES" dirty="0"/>
              <a:t> cifró servidores críticos y dejó inoperativos sistemas de facturación, atención al cliente y trámites en línea.</a:t>
            </a:r>
          </a:p>
          <a:p>
            <a:r>
              <a:rPr lang="es-ES" dirty="0"/>
              <a:t>Tuvo éxito porque se aprovechó de una infraestructura compleja, con baja segmentación y limitada cultura de ciberseguridad. El resultado: miles de usuarios sin acceso a servicios esenciales y una empresa estatal paralizada.</a:t>
            </a:r>
          </a:p>
          <a:p>
            <a:r>
              <a:rPr lang="es-ES" dirty="0"/>
              <a:t>La solución fue desconectar sistemas afectados, priorizar el restablecimiento de telecomunicaciones básicas y reconstruir servicios a partir de respaldos.</a:t>
            </a:r>
          </a:p>
          <a:p>
            <a:r>
              <a:rPr lang="es-ES" dirty="0"/>
              <a:t>La gran lección es que </a:t>
            </a:r>
            <a:r>
              <a:rPr lang="es-ES" b="1" dirty="0"/>
              <a:t>la resiliencia de infraestructuras críticas nacionales depende de la preparación previa: </a:t>
            </a:r>
            <a:r>
              <a:rPr lang="es-ES" b="1" dirty="0" err="1"/>
              <a:t>backups</a:t>
            </a:r>
            <a:r>
              <a:rPr lang="es-ES" b="1" dirty="0"/>
              <a:t> confiables, segmentación de redes y planes de recuperación probados</a:t>
            </a:r>
            <a:r>
              <a:rPr lang="es-ES" dirty="0"/>
              <a:t>.”</a:t>
            </a:r>
          </a:p>
          <a:p>
            <a:endParaRPr lang="es-EC" dirty="0"/>
          </a:p>
          <a:p>
            <a:endParaRPr lang="es-EC" dirty="0"/>
          </a:p>
          <a:p>
            <a:endParaRPr lang="es-EC" dirty="0"/>
          </a:p>
        </p:txBody>
      </p:sp>
      <p:sp>
        <p:nvSpPr>
          <p:cNvPr id="4" name="Marcador de número de diapositiva 3"/>
          <p:cNvSpPr>
            <a:spLocks noGrp="1"/>
          </p:cNvSpPr>
          <p:nvPr>
            <p:ph type="sldNum" sz="quarter" idx="5"/>
          </p:nvPr>
        </p:nvSpPr>
        <p:spPr/>
        <p:txBody>
          <a:bodyPr/>
          <a:lstStyle/>
          <a:p>
            <a:fld id="{2E1B2962-9EE2-4360-B7CC-FB6FA3883AA2}" type="slidenum">
              <a:rPr lang="es-EC" smtClean="0"/>
              <a:t>10</a:t>
            </a:fld>
            <a:endParaRPr lang="es-EC"/>
          </a:p>
        </p:txBody>
      </p:sp>
    </p:spTree>
    <p:extLst>
      <p:ext uri="{BB962C8B-B14F-4D97-AF65-F5344CB8AC3E}">
        <p14:creationId xmlns:p14="http://schemas.microsoft.com/office/powerpoint/2010/main" val="194442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3A5D1-B267-BA99-C5E8-C67B173E9B7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2AFBF14E-0882-E6CD-97EA-0930D1F7F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A13B4EF0-1819-E14C-4DFC-745D1A6674C8}"/>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0ED1DBE9-03D0-D819-BE45-B96860B814F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17DF281D-ACAA-31DD-508F-1576977DEBA6}"/>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230886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E26C1-174D-0DA7-EDBF-9D702DFD93E0}"/>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87E58DC7-E903-141D-4B09-67086291718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BFB5648C-123D-64BD-CD53-192C49BF2386}"/>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4726B36D-8939-4C6B-CFDD-DA859F049692}"/>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14A2025-993A-A9F4-D325-4583B6EEDE70}"/>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53557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7BB662-7B9E-8992-5E42-FA51D2BC095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70B69095-9C87-C075-0DB3-35E011C6D81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9B15D1D-C66C-C049-42DA-16C13BFFD43E}"/>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1E0F7968-3F7F-5E35-C99B-6AD0507CB5C0}"/>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1BE9810C-F5CF-0870-6A8F-571BF0AA800B}"/>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385045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628CA-8A1D-0477-F3FB-3BF2E7AF6CD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B63FA5F-C63E-DA68-0729-A120483C8F5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19C103BC-045B-F471-08BE-04D9EF4E44FB}"/>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5C5CAB6A-AB23-CD36-FC48-6C8D38449170}"/>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4ADF3E9-56A2-4DD9-E305-265F3947FD27}"/>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64386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C201F-5AF0-C83E-744C-07FA7A84399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6A419B1E-7FE5-9DBB-3524-96B90A0AE2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2B108AE-96E9-8611-32AC-06FAA2F9FF6B}"/>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69D406A4-C5A3-24BE-17B7-6359423DDDC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E15C230A-89C0-FF4F-B6F2-739F867DF3C6}"/>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3214635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15DD2B-6634-FA1B-F3FB-B92B0032A908}"/>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1CD3D6DA-8329-E378-217B-FE90BB806B3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C84E2E4A-E563-610B-5E2C-30C7C862665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5460D2AA-E737-3A03-D85E-B3E338C5EFA7}"/>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6" name="Marcador de pie de página 5">
            <a:extLst>
              <a:ext uri="{FF2B5EF4-FFF2-40B4-BE49-F238E27FC236}">
                <a16:creationId xmlns:a16="http://schemas.microsoft.com/office/drawing/2014/main" id="{AAB680B0-257C-9920-44EF-913638D3431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F584E1C8-4806-98C9-B535-6CAF3A177E6B}"/>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404937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0A22E6-D1CA-D882-FDC4-BE0B2488A1F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F983741-41BC-C19F-1F3E-DEE4A0B9A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B450F1D-3E9D-70F5-A015-1CE84B51622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6FEEB97B-9EFF-2FD9-685B-DD2F569569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85A063-BB01-BE07-55DC-CE32E8B9470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83182595-3273-D943-6AA4-399D3A2DAE43}"/>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8" name="Marcador de pie de página 7">
            <a:extLst>
              <a:ext uri="{FF2B5EF4-FFF2-40B4-BE49-F238E27FC236}">
                <a16:creationId xmlns:a16="http://schemas.microsoft.com/office/drawing/2014/main" id="{87DCB4FE-E682-F1E9-D7A2-E066C27E2364}"/>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41A5F63F-C37C-A9A0-BC87-FA5F02770FBE}"/>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369636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079C12-95EA-EC07-A5DA-16EBD959E509}"/>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748A7B0D-7B05-F911-672D-1DFDA6D172A1}"/>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4" name="Marcador de pie de página 3">
            <a:extLst>
              <a:ext uri="{FF2B5EF4-FFF2-40B4-BE49-F238E27FC236}">
                <a16:creationId xmlns:a16="http://schemas.microsoft.com/office/drawing/2014/main" id="{54663D91-F184-6E7D-8AC2-CBE5FF130450}"/>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95D50A13-33D5-C6CD-CDFD-6375155491BD}"/>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127330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C397C6-9901-3A5A-16E8-DB7311D54183}"/>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3" name="Marcador de pie de página 2">
            <a:extLst>
              <a:ext uri="{FF2B5EF4-FFF2-40B4-BE49-F238E27FC236}">
                <a16:creationId xmlns:a16="http://schemas.microsoft.com/office/drawing/2014/main" id="{D15EF9CE-6D30-FE55-93E0-A9877561889C}"/>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3A4F8640-D711-36F1-CE4D-C2653212E027}"/>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29341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E9E1D-ABBF-0462-670B-5A2B14BE98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5CCF57D-DFE9-89D5-50E4-B883A8202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CACB1B2F-89F8-644E-F8E0-BCB12288C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094208C-03EF-C9A8-4C59-AEE3CFA5FFE6}"/>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6" name="Marcador de pie de página 5">
            <a:extLst>
              <a:ext uri="{FF2B5EF4-FFF2-40B4-BE49-F238E27FC236}">
                <a16:creationId xmlns:a16="http://schemas.microsoft.com/office/drawing/2014/main" id="{2FB9387B-3154-A97E-8082-F0580B147E79}"/>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C873F554-D5FB-36CE-8C3A-A9E678FE6AFC}"/>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391234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996D7-7233-0642-4543-D010B4F4CB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060851E0-8963-51E8-C410-F5489CD7F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F689D3A4-91A2-38A2-6FF0-E10A96053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06F57E8-6B0C-E952-0483-605ACA4F0933}"/>
              </a:ext>
            </a:extLst>
          </p:cNvPr>
          <p:cNvSpPr>
            <a:spLocks noGrp="1"/>
          </p:cNvSpPr>
          <p:nvPr>
            <p:ph type="dt" sz="half" idx="10"/>
          </p:nvPr>
        </p:nvSpPr>
        <p:spPr/>
        <p:txBody>
          <a:bodyPr/>
          <a:lstStyle/>
          <a:p>
            <a:fld id="{8738EE94-380C-41EF-892D-0E37091534B1}" type="datetimeFigureOut">
              <a:rPr lang="es-EC" smtClean="0"/>
              <a:t>1/9/2025</a:t>
            </a:fld>
            <a:endParaRPr lang="es-EC"/>
          </a:p>
        </p:txBody>
      </p:sp>
      <p:sp>
        <p:nvSpPr>
          <p:cNvPr id="6" name="Marcador de pie de página 5">
            <a:extLst>
              <a:ext uri="{FF2B5EF4-FFF2-40B4-BE49-F238E27FC236}">
                <a16:creationId xmlns:a16="http://schemas.microsoft.com/office/drawing/2014/main" id="{47C4279B-F9A1-A1A0-B53B-DCBFA40A6983}"/>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68DB2B94-3B80-FD12-81C3-4C3E22BAF48C}"/>
              </a:ext>
            </a:extLst>
          </p:cNvPr>
          <p:cNvSpPr>
            <a:spLocks noGrp="1"/>
          </p:cNvSpPr>
          <p:nvPr>
            <p:ph type="sldNum" sz="quarter" idx="12"/>
          </p:nvPr>
        </p:nvSpPr>
        <p:spPr/>
        <p:txBody>
          <a:bodyPr/>
          <a:lstStyle/>
          <a:p>
            <a:fld id="{C2EEB8AE-10BA-465B-85BC-588E2066CDB7}" type="slidenum">
              <a:rPr lang="es-EC" smtClean="0"/>
              <a:t>‹Nº›</a:t>
            </a:fld>
            <a:endParaRPr lang="es-EC"/>
          </a:p>
        </p:txBody>
      </p:sp>
    </p:spTree>
    <p:extLst>
      <p:ext uri="{BB962C8B-B14F-4D97-AF65-F5344CB8AC3E}">
        <p14:creationId xmlns:p14="http://schemas.microsoft.com/office/powerpoint/2010/main" val="2948076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6087B5D-C46B-AA33-5C3F-00B10B537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54394A18-2CB4-28E1-080A-C1BF573B1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2C85B438-104D-9328-03B4-516ABCE0E9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38EE94-380C-41EF-892D-0E37091534B1}" type="datetimeFigureOut">
              <a:rPr lang="es-EC" smtClean="0"/>
              <a:t>1/9/2025</a:t>
            </a:fld>
            <a:endParaRPr lang="es-EC"/>
          </a:p>
        </p:txBody>
      </p:sp>
      <p:sp>
        <p:nvSpPr>
          <p:cNvPr id="5" name="Marcador de pie de página 4">
            <a:extLst>
              <a:ext uri="{FF2B5EF4-FFF2-40B4-BE49-F238E27FC236}">
                <a16:creationId xmlns:a16="http://schemas.microsoft.com/office/drawing/2014/main" id="{4412B9D1-4FFF-AF96-C945-E5BB75ECF7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C"/>
          </a:p>
        </p:txBody>
      </p:sp>
      <p:sp>
        <p:nvSpPr>
          <p:cNvPr id="6" name="Marcador de número de diapositiva 5">
            <a:extLst>
              <a:ext uri="{FF2B5EF4-FFF2-40B4-BE49-F238E27FC236}">
                <a16:creationId xmlns:a16="http://schemas.microsoft.com/office/drawing/2014/main" id="{FB57879A-6D2A-1999-B06D-9E78787BD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EEB8AE-10BA-465B-85BC-588E2066CDB7}" type="slidenum">
              <a:rPr lang="es-EC" smtClean="0"/>
              <a:t>‹Nº›</a:t>
            </a:fld>
            <a:endParaRPr lang="es-EC"/>
          </a:p>
        </p:txBody>
      </p:sp>
    </p:spTree>
    <p:extLst>
      <p:ext uri="{BB962C8B-B14F-4D97-AF65-F5344CB8AC3E}">
        <p14:creationId xmlns:p14="http://schemas.microsoft.com/office/powerpoint/2010/main" val="231809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896C6-F254-198D-F749-A597A881E315}"/>
              </a:ext>
            </a:extLst>
          </p:cNvPr>
          <p:cNvSpPr>
            <a:spLocks noGrp="1"/>
          </p:cNvSpPr>
          <p:nvPr>
            <p:ph type="ctrTitle"/>
          </p:nvPr>
        </p:nvSpPr>
        <p:spPr/>
        <p:txBody>
          <a:bodyPr>
            <a:normAutofit fontScale="90000"/>
          </a:bodyPr>
          <a:lstStyle/>
          <a:p>
            <a:r>
              <a:rPr lang="es-ES" dirty="0"/>
              <a:t>Principales amenazas y tendencias globales de riesgos cibernéticos</a:t>
            </a:r>
            <a:endParaRPr lang="es-EC" dirty="0"/>
          </a:p>
        </p:txBody>
      </p:sp>
      <p:sp>
        <p:nvSpPr>
          <p:cNvPr id="7" name="Subtítulo 6">
            <a:extLst>
              <a:ext uri="{FF2B5EF4-FFF2-40B4-BE49-F238E27FC236}">
                <a16:creationId xmlns:a16="http://schemas.microsoft.com/office/drawing/2014/main" id="{97CF1877-D105-A227-7A35-01BA9C9A85E8}"/>
              </a:ext>
            </a:extLst>
          </p:cNvPr>
          <p:cNvSpPr>
            <a:spLocks noGrp="1"/>
          </p:cNvSpPr>
          <p:nvPr>
            <p:ph type="subTitle" idx="1"/>
          </p:nvPr>
        </p:nvSpPr>
        <p:spPr/>
        <p:txBody>
          <a:bodyPr/>
          <a:lstStyle/>
          <a:p>
            <a:r>
              <a:rPr lang="es-ES" dirty="0"/>
              <a:t>Unidad 1 – Definición y tipos de riesgos en ciberseguridad</a:t>
            </a:r>
          </a:p>
          <a:p>
            <a:r>
              <a:rPr lang="es-ES" dirty="0"/>
              <a:t>Clase 3 </a:t>
            </a:r>
            <a:endParaRPr lang="es-EC" dirty="0"/>
          </a:p>
        </p:txBody>
      </p:sp>
    </p:spTree>
    <p:extLst>
      <p:ext uri="{BB962C8B-B14F-4D97-AF65-F5344CB8AC3E}">
        <p14:creationId xmlns:p14="http://schemas.microsoft.com/office/powerpoint/2010/main" val="4181395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10FF3-D58C-B201-1166-A92BCA16CEBA}"/>
              </a:ext>
            </a:extLst>
          </p:cNvPr>
          <p:cNvSpPr>
            <a:spLocks noGrp="1"/>
          </p:cNvSpPr>
          <p:nvPr>
            <p:ph type="title"/>
          </p:nvPr>
        </p:nvSpPr>
        <p:spPr/>
        <p:txBody>
          <a:bodyPr/>
          <a:lstStyle/>
          <a:p>
            <a:r>
              <a:rPr lang="es-ES" dirty="0"/>
              <a:t>Caso 3: CNT – Ecuador (2021)</a:t>
            </a:r>
            <a:endParaRPr lang="es-EC" dirty="0"/>
          </a:p>
        </p:txBody>
      </p:sp>
      <p:sp>
        <p:nvSpPr>
          <p:cNvPr id="3" name="Marcador de contenido 2">
            <a:extLst>
              <a:ext uri="{FF2B5EF4-FFF2-40B4-BE49-F238E27FC236}">
                <a16:creationId xmlns:a16="http://schemas.microsoft.com/office/drawing/2014/main" id="{BE56F4C0-0716-9FEA-EA05-AC9C2BF316DD}"/>
              </a:ext>
            </a:extLst>
          </p:cNvPr>
          <p:cNvSpPr>
            <a:spLocks noGrp="1"/>
          </p:cNvSpPr>
          <p:nvPr>
            <p:ph sz="half" idx="1"/>
          </p:nvPr>
        </p:nvSpPr>
        <p:spPr/>
        <p:txBody>
          <a:bodyPr/>
          <a:lstStyle/>
          <a:p>
            <a:r>
              <a:rPr lang="es-ES" dirty="0" err="1"/>
              <a:t>Ransomware</a:t>
            </a:r>
            <a:r>
              <a:rPr lang="es-ES" dirty="0"/>
              <a:t> en operador nacional.</a:t>
            </a:r>
          </a:p>
          <a:p>
            <a:r>
              <a:rPr lang="es-ES" dirty="0"/>
              <a:t>Afectación a servicios críticos.</a:t>
            </a:r>
          </a:p>
          <a:p>
            <a:r>
              <a:rPr lang="es-ES" dirty="0"/>
              <a:t>Impacto económico y social.</a:t>
            </a:r>
            <a:endParaRPr lang="es-EC" dirty="0"/>
          </a:p>
        </p:txBody>
      </p:sp>
      <p:pic>
        <p:nvPicPr>
          <p:cNvPr id="7" name="Imagen 6">
            <a:extLst>
              <a:ext uri="{FF2B5EF4-FFF2-40B4-BE49-F238E27FC236}">
                <a16:creationId xmlns:a16="http://schemas.microsoft.com/office/drawing/2014/main" id="{FC782FC7-4797-B000-1E5B-B8A45A863518}"/>
              </a:ext>
            </a:extLst>
          </p:cNvPr>
          <p:cNvPicPr>
            <a:picLocks noChangeAspect="1"/>
          </p:cNvPicPr>
          <p:nvPr/>
        </p:nvPicPr>
        <p:blipFill>
          <a:blip r:embed="rId3"/>
          <a:stretch>
            <a:fillRect/>
          </a:stretch>
        </p:blipFill>
        <p:spPr>
          <a:xfrm>
            <a:off x="7168514" y="1825625"/>
            <a:ext cx="4281489" cy="4224655"/>
          </a:xfrm>
          <a:prstGeom prst="rect">
            <a:avLst/>
          </a:prstGeom>
        </p:spPr>
      </p:pic>
    </p:spTree>
    <p:extLst>
      <p:ext uri="{BB962C8B-B14F-4D97-AF65-F5344CB8AC3E}">
        <p14:creationId xmlns:p14="http://schemas.microsoft.com/office/powerpoint/2010/main" val="344117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118E7-C1F0-14B0-496A-A41CEF5B50AE}"/>
              </a:ext>
            </a:extLst>
          </p:cNvPr>
          <p:cNvSpPr>
            <a:spLocks noGrp="1"/>
          </p:cNvSpPr>
          <p:nvPr>
            <p:ph type="title"/>
          </p:nvPr>
        </p:nvSpPr>
        <p:spPr/>
        <p:txBody>
          <a:bodyPr/>
          <a:lstStyle/>
          <a:p>
            <a:r>
              <a:rPr lang="es-EC" dirty="0"/>
              <a:t>Conclusiones</a:t>
            </a:r>
          </a:p>
        </p:txBody>
      </p:sp>
      <p:sp>
        <p:nvSpPr>
          <p:cNvPr id="3" name="Marcador de contenido 2">
            <a:extLst>
              <a:ext uri="{FF2B5EF4-FFF2-40B4-BE49-F238E27FC236}">
                <a16:creationId xmlns:a16="http://schemas.microsoft.com/office/drawing/2014/main" id="{D3A8E03D-DD40-6A3A-74EB-FE2F365584BF}"/>
              </a:ext>
            </a:extLst>
          </p:cNvPr>
          <p:cNvSpPr>
            <a:spLocks noGrp="1"/>
          </p:cNvSpPr>
          <p:nvPr>
            <p:ph sz="half" idx="1"/>
          </p:nvPr>
        </p:nvSpPr>
        <p:spPr/>
        <p:txBody>
          <a:bodyPr/>
          <a:lstStyle/>
          <a:p>
            <a:r>
              <a:rPr lang="es-ES" dirty="0"/>
              <a:t>Evolución: curiosidad → negocio → geopolítica.</a:t>
            </a:r>
          </a:p>
          <a:p>
            <a:r>
              <a:rPr lang="es-ES" dirty="0"/>
              <a:t>Ataques sofisticados y dirigidos.</a:t>
            </a:r>
          </a:p>
          <a:p>
            <a:r>
              <a:rPr lang="es-ES" dirty="0"/>
              <a:t>Prevención y resiliencia como claves.</a:t>
            </a:r>
            <a:endParaRPr lang="es-EC" dirty="0"/>
          </a:p>
        </p:txBody>
      </p:sp>
      <p:pic>
        <p:nvPicPr>
          <p:cNvPr id="9" name="Imagen 8">
            <a:extLst>
              <a:ext uri="{FF2B5EF4-FFF2-40B4-BE49-F238E27FC236}">
                <a16:creationId xmlns:a16="http://schemas.microsoft.com/office/drawing/2014/main" id="{80156A60-CDF0-39DE-E472-D91696EE89A3}"/>
              </a:ext>
            </a:extLst>
          </p:cNvPr>
          <p:cNvPicPr>
            <a:picLocks noChangeAspect="1"/>
          </p:cNvPicPr>
          <p:nvPr/>
        </p:nvPicPr>
        <p:blipFill>
          <a:blip r:embed="rId3"/>
          <a:stretch>
            <a:fillRect/>
          </a:stretch>
        </p:blipFill>
        <p:spPr>
          <a:xfrm>
            <a:off x="6863715" y="1285875"/>
            <a:ext cx="4286250" cy="4286250"/>
          </a:xfrm>
          <a:prstGeom prst="rect">
            <a:avLst/>
          </a:prstGeom>
        </p:spPr>
      </p:pic>
    </p:spTree>
    <p:extLst>
      <p:ext uri="{BB962C8B-B14F-4D97-AF65-F5344CB8AC3E}">
        <p14:creationId xmlns:p14="http://schemas.microsoft.com/office/powerpoint/2010/main" val="420891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0BFA9BE-DE7D-35CF-6C54-1AB0373FADB9}"/>
              </a:ext>
            </a:extLst>
          </p:cNvPr>
          <p:cNvSpPr>
            <a:spLocks noGrp="1"/>
          </p:cNvSpPr>
          <p:nvPr>
            <p:ph type="ctrTitle"/>
          </p:nvPr>
        </p:nvSpPr>
        <p:spPr/>
        <p:txBody>
          <a:bodyPr>
            <a:normAutofit fontScale="90000"/>
          </a:bodyPr>
          <a:lstStyle/>
          <a:p>
            <a:r>
              <a:rPr lang="es-ES" dirty="0"/>
              <a:t>Bloque 2: Tendencias globales de riesgos cibernéticos</a:t>
            </a:r>
            <a:endParaRPr lang="es-EC" dirty="0"/>
          </a:p>
        </p:txBody>
      </p:sp>
      <p:sp>
        <p:nvSpPr>
          <p:cNvPr id="6" name="Subtítulo 5">
            <a:extLst>
              <a:ext uri="{FF2B5EF4-FFF2-40B4-BE49-F238E27FC236}">
                <a16:creationId xmlns:a16="http://schemas.microsoft.com/office/drawing/2014/main" id="{F401609E-44EA-408D-011B-E52681B79548}"/>
              </a:ext>
            </a:extLst>
          </p:cNvPr>
          <p:cNvSpPr>
            <a:spLocks noGrp="1"/>
          </p:cNvSpPr>
          <p:nvPr>
            <p:ph type="subTitle" idx="1"/>
          </p:nvPr>
        </p:nvSpPr>
        <p:spPr/>
        <p:txBody>
          <a:bodyPr/>
          <a:lstStyle/>
          <a:p>
            <a:endParaRPr lang="es-EC"/>
          </a:p>
        </p:txBody>
      </p:sp>
    </p:spTree>
    <p:extLst>
      <p:ext uri="{BB962C8B-B14F-4D97-AF65-F5344CB8AC3E}">
        <p14:creationId xmlns:p14="http://schemas.microsoft.com/office/powerpoint/2010/main" val="100246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440C-13D5-060B-8211-44279BFE4C63}"/>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E9520D2A-3567-DBF7-9735-360BD860C0BC}"/>
              </a:ext>
            </a:extLst>
          </p:cNvPr>
          <p:cNvSpPr>
            <a:spLocks noGrp="1"/>
          </p:cNvSpPr>
          <p:nvPr>
            <p:ph type="title"/>
          </p:nvPr>
        </p:nvSpPr>
        <p:spPr/>
        <p:txBody>
          <a:bodyPr/>
          <a:lstStyle/>
          <a:p>
            <a:r>
              <a:rPr lang="es-ES" dirty="0"/>
              <a:t>Bloque 2 – Tendencias globales de riesgos cibernéticos</a:t>
            </a:r>
            <a:endParaRPr lang="es-EC" dirty="0"/>
          </a:p>
        </p:txBody>
      </p:sp>
      <p:sp>
        <p:nvSpPr>
          <p:cNvPr id="5" name="Marcador de contenido 4">
            <a:extLst>
              <a:ext uri="{FF2B5EF4-FFF2-40B4-BE49-F238E27FC236}">
                <a16:creationId xmlns:a16="http://schemas.microsoft.com/office/drawing/2014/main" id="{3EF99DCA-F6FA-77FE-4A8C-01A62250ECC1}"/>
              </a:ext>
            </a:extLst>
          </p:cNvPr>
          <p:cNvSpPr>
            <a:spLocks noGrp="1"/>
          </p:cNvSpPr>
          <p:nvPr>
            <p:ph sz="half" idx="1"/>
          </p:nvPr>
        </p:nvSpPr>
        <p:spPr/>
        <p:txBody>
          <a:bodyPr>
            <a:normAutofit fontScale="77500" lnSpcReduction="20000"/>
          </a:bodyPr>
          <a:lstStyle/>
          <a:p>
            <a:r>
              <a:rPr lang="es-EC" dirty="0"/>
              <a:t>Panorama actual del riesgo cibernético</a:t>
            </a:r>
          </a:p>
          <a:p>
            <a:r>
              <a:rPr lang="es-EC" dirty="0"/>
              <a:t>Factores tecnológicos que impulsan riesgos</a:t>
            </a:r>
          </a:p>
          <a:p>
            <a:r>
              <a:rPr lang="es-EC" dirty="0"/>
              <a:t>Factores organizacionales y sociales</a:t>
            </a:r>
          </a:p>
          <a:p>
            <a:r>
              <a:rPr lang="es-EC" dirty="0"/>
              <a:t>Panorama global con datos (ENISA, WEF, Verizon)</a:t>
            </a:r>
          </a:p>
          <a:p>
            <a:r>
              <a:rPr lang="es-EC" dirty="0"/>
              <a:t>Riesgos emergentes (infraestructuras críticas, </a:t>
            </a:r>
            <a:r>
              <a:rPr lang="es-EC" dirty="0" err="1"/>
              <a:t>blockchain</a:t>
            </a:r>
            <a:r>
              <a:rPr lang="es-EC" dirty="0"/>
              <a:t>, </a:t>
            </a:r>
            <a:r>
              <a:rPr lang="es-EC" dirty="0" err="1"/>
              <a:t>ciberconflictos</a:t>
            </a:r>
            <a:r>
              <a:rPr lang="es-EC" dirty="0"/>
              <a:t>)</a:t>
            </a:r>
          </a:p>
          <a:p>
            <a:r>
              <a:rPr lang="es-EC" dirty="0"/>
              <a:t>Enfoques de defensa emergentes (</a:t>
            </a:r>
            <a:r>
              <a:rPr lang="es-EC" dirty="0" err="1"/>
              <a:t>ciberresiliencia</a:t>
            </a:r>
            <a:r>
              <a:rPr lang="es-EC" dirty="0"/>
              <a:t>, Zero Trust, </a:t>
            </a:r>
            <a:r>
              <a:rPr lang="es-EC" dirty="0" err="1"/>
              <a:t>DevSecOps</a:t>
            </a:r>
            <a:r>
              <a:rPr lang="es-EC" dirty="0"/>
              <a:t>)</a:t>
            </a:r>
          </a:p>
          <a:p>
            <a:r>
              <a:rPr lang="es-EC" dirty="0"/>
              <a:t>Conclusiones</a:t>
            </a:r>
          </a:p>
        </p:txBody>
      </p:sp>
      <p:pic>
        <p:nvPicPr>
          <p:cNvPr id="2051" name="Picture 3" descr="ciberseguridad del 2025 – Revista TNE">
            <a:extLst>
              <a:ext uri="{FF2B5EF4-FFF2-40B4-BE49-F238E27FC236}">
                <a16:creationId xmlns:a16="http://schemas.microsoft.com/office/drawing/2014/main" id="{D4F5B263-BBAE-67D1-E087-35508FEA0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26" y="2200275"/>
            <a:ext cx="5423074" cy="279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05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B8715A-7BBA-2F5C-8518-546F05E9BE66}"/>
              </a:ext>
            </a:extLst>
          </p:cNvPr>
          <p:cNvSpPr>
            <a:spLocks noGrp="1"/>
          </p:cNvSpPr>
          <p:nvPr>
            <p:ph type="title"/>
          </p:nvPr>
        </p:nvSpPr>
        <p:spPr/>
        <p:txBody>
          <a:bodyPr/>
          <a:lstStyle/>
          <a:p>
            <a:r>
              <a:rPr lang="es-ES" dirty="0"/>
              <a:t>Panorama actual del riesgo cibernético</a:t>
            </a:r>
            <a:endParaRPr lang="es-EC" dirty="0"/>
          </a:p>
        </p:txBody>
      </p:sp>
      <p:sp>
        <p:nvSpPr>
          <p:cNvPr id="5" name="Marcador de contenido 4">
            <a:extLst>
              <a:ext uri="{FF2B5EF4-FFF2-40B4-BE49-F238E27FC236}">
                <a16:creationId xmlns:a16="http://schemas.microsoft.com/office/drawing/2014/main" id="{EDB235FE-D8F4-C116-36DC-9FEB105E9E25}"/>
              </a:ext>
            </a:extLst>
          </p:cNvPr>
          <p:cNvSpPr>
            <a:spLocks noGrp="1"/>
          </p:cNvSpPr>
          <p:nvPr>
            <p:ph sz="half" idx="1"/>
          </p:nvPr>
        </p:nvSpPr>
        <p:spPr/>
        <p:txBody>
          <a:bodyPr/>
          <a:lstStyle/>
          <a:p>
            <a:r>
              <a:rPr lang="es-ES" dirty="0"/>
              <a:t>Superficie de ataque en crecimiento.</a:t>
            </a:r>
          </a:p>
          <a:p>
            <a:r>
              <a:rPr lang="es-ES" dirty="0"/>
              <a:t>Interdependencia digital.</a:t>
            </a:r>
          </a:p>
          <a:p>
            <a:r>
              <a:rPr lang="es-ES" dirty="0"/>
              <a:t>Impactos económicos y sociales.</a:t>
            </a:r>
            <a:endParaRPr lang="es-EC" dirty="0"/>
          </a:p>
        </p:txBody>
      </p:sp>
      <p:pic>
        <p:nvPicPr>
          <p:cNvPr id="10" name="Imagen 9">
            <a:extLst>
              <a:ext uri="{FF2B5EF4-FFF2-40B4-BE49-F238E27FC236}">
                <a16:creationId xmlns:a16="http://schemas.microsoft.com/office/drawing/2014/main" id="{EF0FA6F6-2766-6045-720E-10763794B249}"/>
              </a:ext>
            </a:extLst>
          </p:cNvPr>
          <p:cNvPicPr>
            <a:picLocks noChangeAspect="1"/>
          </p:cNvPicPr>
          <p:nvPr/>
        </p:nvPicPr>
        <p:blipFill>
          <a:blip r:embed="rId3"/>
          <a:stretch>
            <a:fillRect/>
          </a:stretch>
        </p:blipFill>
        <p:spPr>
          <a:xfrm>
            <a:off x="5173990" y="1825625"/>
            <a:ext cx="6766549" cy="3295015"/>
          </a:xfrm>
          <a:prstGeom prst="rect">
            <a:avLst/>
          </a:prstGeom>
        </p:spPr>
      </p:pic>
    </p:spTree>
    <p:extLst>
      <p:ext uri="{BB962C8B-B14F-4D97-AF65-F5344CB8AC3E}">
        <p14:creationId xmlns:p14="http://schemas.microsoft.com/office/powerpoint/2010/main" val="165314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08174-076C-5D57-CE55-E3DB8A9E85C9}"/>
              </a:ext>
            </a:extLst>
          </p:cNvPr>
          <p:cNvSpPr>
            <a:spLocks noGrp="1"/>
          </p:cNvSpPr>
          <p:nvPr>
            <p:ph type="title"/>
          </p:nvPr>
        </p:nvSpPr>
        <p:spPr/>
        <p:txBody>
          <a:bodyPr/>
          <a:lstStyle/>
          <a:p>
            <a:r>
              <a:rPr lang="es-EC" dirty="0"/>
              <a:t>Factores tecnológicos que impulsan riesgos</a:t>
            </a:r>
          </a:p>
        </p:txBody>
      </p:sp>
      <p:sp>
        <p:nvSpPr>
          <p:cNvPr id="3" name="Marcador de contenido 2">
            <a:extLst>
              <a:ext uri="{FF2B5EF4-FFF2-40B4-BE49-F238E27FC236}">
                <a16:creationId xmlns:a16="http://schemas.microsoft.com/office/drawing/2014/main" id="{5E9ABAC2-8240-A1B7-15D4-C9B249BAE19D}"/>
              </a:ext>
            </a:extLst>
          </p:cNvPr>
          <p:cNvSpPr>
            <a:spLocks noGrp="1"/>
          </p:cNvSpPr>
          <p:nvPr>
            <p:ph sz="half" idx="1"/>
          </p:nvPr>
        </p:nvSpPr>
        <p:spPr/>
        <p:txBody>
          <a:bodyPr/>
          <a:lstStyle/>
          <a:p>
            <a:r>
              <a:rPr lang="es-ES" dirty="0"/>
              <a:t>Cloud </a:t>
            </a:r>
            <a:r>
              <a:rPr lang="es-ES" dirty="0" err="1"/>
              <a:t>computing</a:t>
            </a:r>
            <a:r>
              <a:rPr lang="es-ES" dirty="0"/>
              <a:t> y </a:t>
            </a:r>
            <a:r>
              <a:rPr lang="es-ES" dirty="0" err="1"/>
              <a:t>multicloud</a:t>
            </a:r>
            <a:r>
              <a:rPr lang="es-ES" dirty="0"/>
              <a:t>.</a:t>
            </a:r>
          </a:p>
          <a:p>
            <a:r>
              <a:rPr lang="es-ES" dirty="0" err="1"/>
              <a:t>IoT</a:t>
            </a:r>
            <a:r>
              <a:rPr lang="es-ES" dirty="0"/>
              <a:t> y OT (tecnologías operacionales).</a:t>
            </a:r>
          </a:p>
          <a:p>
            <a:r>
              <a:rPr lang="es-ES" dirty="0"/>
              <a:t> Inteligencia Artificial y 5G.</a:t>
            </a:r>
            <a:endParaRPr lang="es-EC" dirty="0"/>
          </a:p>
        </p:txBody>
      </p:sp>
      <p:pic>
        <p:nvPicPr>
          <p:cNvPr id="7" name="Imagen 6">
            <a:extLst>
              <a:ext uri="{FF2B5EF4-FFF2-40B4-BE49-F238E27FC236}">
                <a16:creationId xmlns:a16="http://schemas.microsoft.com/office/drawing/2014/main" id="{D3D52885-7259-6756-8957-27EDF339EA47}"/>
              </a:ext>
            </a:extLst>
          </p:cNvPr>
          <p:cNvPicPr>
            <a:picLocks noChangeAspect="1"/>
          </p:cNvPicPr>
          <p:nvPr/>
        </p:nvPicPr>
        <p:blipFill>
          <a:blip r:embed="rId3"/>
          <a:stretch>
            <a:fillRect/>
          </a:stretch>
        </p:blipFill>
        <p:spPr>
          <a:xfrm>
            <a:off x="6673215" y="1825625"/>
            <a:ext cx="3905250" cy="1171575"/>
          </a:xfrm>
          <a:prstGeom prst="rect">
            <a:avLst/>
          </a:prstGeom>
        </p:spPr>
      </p:pic>
    </p:spTree>
    <p:extLst>
      <p:ext uri="{BB962C8B-B14F-4D97-AF65-F5344CB8AC3E}">
        <p14:creationId xmlns:p14="http://schemas.microsoft.com/office/powerpoint/2010/main" val="4132203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BD1FF7-15F3-A7E2-F814-DFA14E33F3A8}"/>
              </a:ext>
            </a:extLst>
          </p:cNvPr>
          <p:cNvSpPr>
            <a:spLocks noGrp="1"/>
          </p:cNvSpPr>
          <p:nvPr>
            <p:ph type="title"/>
          </p:nvPr>
        </p:nvSpPr>
        <p:spPr/>
        <p:txBody>
          <a:bodyPr/>
          <a:lstStyle/>
          <a:p>
            <a:r>
              <a:rPr lang="es-EC" dirty="0"/>
              <a:t>Factores organizacionales y sociales</a:t>
            </a:r>
          </a:p>
        </p:txBody>
      </p:sp>
      <p:sp>
        <p:nvSpPr>
          <p:cNvPr id="3" name="Marcador de contenido 2">
            <a:extLst>
              <a:ext uri="{FF2B5EF4-FFF2-40B4-BE49-F238E27FC236}">
                <a16:creationId xmlns:a16="http://schemas.microsoft.com/office/drawing/2014/main" id="{A40DD24B-84D4-9756-44F9-20BB3C42F432}"/>
              </a:ext>
            </a:extLst>
          </p:cNvPr>
          <p:cNvSpPr>
            <a:spLocks noGrp="1"/>
          </p:cNvSpPr>
          <p:nvPr>
            <p:ph sz="half" idx="1"/>
          </p:nvPr>
        </p:nvSpPr>
        <p:spPr/>
        <p:txBody>
          <a:bodyPr/>
          <a:lstStyle/>
          <a:p>
            <a:r>
              <a:rPr lang="es-ES" dirty="0"/>
              <a:t>Teletrabajo y trabajo híbrido.</a:t>
            </a:r>
          </a:p>
          <a:p>
            <a:r>
              <a:rPr lang="es-ES" dirty="0"/>
              <a:t>Escasez de talento en ciberseguridad.</a:t>
            </a:r>
          </a:p>
          <a:p>
            <a:r>
              <a:rPr lang="es-ES" dirty="0"/>
              <a:t>Regulaciones y cumplimiento (GDPR, LOPDP, NIS2).</a:t>
            </a:r>
            <a:endParaRPr lang="es-EC" dirty="0"/>
          </a:p>
        </p:txBody>
      </p:sp>
      <p:pic>
        <p:nvPicPr>
          <p:cNvPr id="7" name="Imagen 6">
            <a:extLst>
              <a:ext uri="{FF2B5EF4-FFF2-40B4-BE49-F238E27FC236}">
                <a16:creationId xmlns:a16="http://schemas.microsoft.com/office/drawing/2014/main" id="{6ECFD76C-67D1-BC37-56A9-8CDD2E5396E6}"/>
              </a:ext>
            </a:extLst>
          </p:cNvPr>
          <p:cNvPicPr>
            <a:picLocks noChangeAspect="1"/>
          </p:cNvPicPr>
          <p:nvPr/>
        </p:nvPicPr>
        <p:blipFill>
          <a:blip r:embed="rId3"/>
          <a:stretch>
            <a:fillRect/>
          </a:stretch>
        </p:blipFill>
        <p:spPr>
          <a:xfrm>
            <a:off x="5898832" y="1825625"/>
            <a:ext cx="6124575" cy="3257550"/>
          </a:xfrm>
          <a:prstGeom prst="rect">
            <a:avLst/>
          </a:prstGeom>
        </p:spPr>
      </p:pic>
    </p:spTree>
    <p:extLst>
      <p:ext uri="{BB962C8B-B14F-4D97-AF65-F5344CB8AC3E}">
        <p14:creationId xmlns:p14="http://schemas.microsoft.com/office/powerpoint/2010/main" val="17825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0F415-500D-C124-783F-E19FF2033102}"/>
              </a:ext>
            </a:extLst>
          </p:cNvPr>
          <p:cNvSpPr>
            <a:spLocks noGrp="1"/>
          </p:cNvSpPr>
          <p:nvPr>
            <p:ph type="title"/>
          </p:nvPr>
        </p:nvSpPr>
        <p:spPr/>
        <p:txBody>
          <a:bodyPr/>
          <a:lstStyle/>
          <a:p>
            <a:r>
              <a:rPr lang="es-EC" dirty="0"/>
              <a:t>Panorama global con datos</a:t>
            </a:r>
          </a:p>
        </p:txBody>
      </p:sp>
      <p:sp>
        <p:nvSpPr>
          <p:cNvPr id="3" name="Marcador de contenido 2">
            <a:extLst>
              <a:ext uri="{FF2B5EF4-FFF2-40B4-BE49-F238E27FC236}">
                <a16:creationId xmlns:a16="http://schemas.microsoft.com/office/drawing/2014/main" id="{984D1549-2515-AE42-1E2A-E42717DF27BD}"/>
              </a:ext>
            </a:extLst>
          </p:cNvPr>
          <p:cNvSpPr>
            <a:spLocks noGrp="1"/>
          </p:cNvSpPr>
          <p:nvPr>
            <p:ph sz="half" idx="1"/>
          </p:nvPr>
        </p:nvSpPr>
        <p:spPr/>
        <p:txBody>
          <a:bodyPr/>
          <a:lstStyle/>
          <a:p>
            <a:r>
              <a:rPr lang="es-EC" dirty="0"/>
              <a:t>ENISA </a:t>
            </a:r>
            <a:r>
              <a:rPr lang="es-EC" dirty="0" err="1"/>
              <a:t>Threat</a:t>
            </a:r>
            <a:r>
              <a:rPr lang="es-EC" dirty="0"/>
              <a:t> </a:t>
            </a:r>
            <a:r>
              <a:rPr lang="es-EC" dirty="0" err="1"/>
              <a:t>Landscape</a:t>
            </a:r>
            <a:r>
              <a:rPr lang="es-EC" dirty="0"/>
              <a:t>.</a:t>
            </a:r>
          </a:p>
          <a:p>
            <a:r>
              <a:rPr lang="es-EC" dirty="0" err="1"/>
              <a:t>World</a:t>
            </a:r>
            <a:r>
              <a:rPr lang="es-EC" dirty="0"/>
              <a:t> </a:t>
            </a:r>
            <a:r>
              <a:rPr lang="es-EC" dirty="0" err="1"/>
              <a:t>Economic</a:t>
            </a:r>
            <a:r>
              <a:rPr lang="es-EC" dirty="0"/>
              <a:t> </a:t>
            </a:r>
            <a:r>
              <a:rPr lang="es-EC" dirty="0" err="1"/>
              <a:t>Forum</a:t>
            </a:r>
            <a:r>
              <a:rPr lang="es-EC" dirty="0"/>
              <a:t> (WEF): riesgos cibernéticos en top 5 mundiales.</a:t>
            </a:r>
          </a:p>
          <a:p>
            <a:r>
              <a:rPr lang="es-EC" dirty="0"/>
              <a:t>Verizon DBIR: tendencias de incidentes y brechas.</a:t>
            </a:r>
          </a:p>
        </p:txBody>
      </p:sp>
      <p:pic>
        <p:nvPicPr>
          <p:cNvPr id="7" name="Imagen 6">
            <a:extLst>
              <a:ext uri="{FF2B5EF4-FFF2-40B4-BE49-F238E27FC236}">
                <a16:creationId xmlns:a16="http://schemas.microsoft.com/office/drawing/2014/main" id="{67679178-087A-99C2-DDCF-55904F014B15}"/>
              </a:ext>
            </a:extLst>
          </p:cNvPr>
          <p:cNvPicPr>
            <a:picLocks noChangeAspect="1"/>
          </p:cNvPicPr>
          <p:nvPr/>
        </p:nvPicPr>
        <p:blipFill>
          <a:blip r:embed="rId3"/>
          <a:stretch>
            <a:fillRect/>
          </a:stretch>
        </p:blipFill>
        <p:spPr>
          <a:xfrm>
            <a:off x="6568440" y="1417955"/>
            <a:ext cx="5074920" cy="5074920"/>
          </a:xfrm>
          <a:prstGeom prst="rect">
            <a:avLst/>
          </a:prstGeom>
        </p:spPr>
      </p:pic>
    </p:spTree>
    <p:extLst>
      <p:ext uri="{BB962C8B-B14F-4D97-AF65-F5344CB8AC3E}">
        <p14:creationId xmlns:p14="http://schemas.microsoft.com/office/powerpoint/2010/main" val="374195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2C74F-2A1E-7C49-6150-8638EF619169}"/>
              </a:ext>
            </a:extLst>
          </p:cNvPr>
          <p:cNvSpPr>
            <a:spLocks noGrp="1"/>
          </p:cNvSpPr>
          <p:nvPr>
            <p:ph type="title"/>
          </p:nvPr>
        </p:nvSpPr>
        <p:spPr/>
        <p:txBody>
          <a:bodyPr/>
          <a:lstStyle/>
          <a:p>
            <a:r>
              <a:rPr lang="es-EC" dirty="0"/>
              <a:t>Riesgos emergentes</a:t>
            </a:r>
          </a:p>
        </p:txBody>
      </p:sp>
      <p:sp>
        <p:nvSpPr>
          <p:cNvPr id="3" name="Marcador de contenido 2">
            <a:extLst>
              <a:ext uri="{FF2B5EF4-FFF2-40B4-BE49-F238E27FC236}">
                <a16:creationId xmlns:a16="http://schemas.microsoft.com/office/drawing/2014/main" id="{46291DDD-7697-ADB5-486C-1DDB20D9EB3F}"/>
              </a:ext>
            </a:extLst>
          </p:cNvPr>
          <p:cNvSpPr>
            <a:spLocks noGrp="1"/>
          </p:cNvSpPr>
          <p:nvPr>
            <p:ph sz="half" idx="1"/>
          </p:nvPr>
        </p:nvSpPr>
        <p:spPr/>
        <p:txBody>
          <a:bodyPr/>
          <a:lstStyle/>
          <a:p>
            <a:r>
              <a:rPr lang="es-ES" dirty="0"/>
              <a:t>Ataques a infraestructuras críticas.</a:t>
            </a:r>
          </a:p>
          <a:p>
            <a:r>
              <a:rPr lang="es-ES" dirty="0"/>
              <a:t>Vulnerabilidades en </a:t>
            </a:r>
            <a:r>
              <a:rPr lang="es-ES" dirty="0" err="1"/>
              <a:t>blockchain</a:t>
            </a:r>
            <a:r>
              <a:rPr lang="es-ES" dirty="0"/>
              <a:t> y criptomonedas.</a:t>
            </a:r>
          </a:p>
          <a:p>
            <a:r>
              <a:rPr lang="es-ES" dirty="0"/>
              <a:t>Guerra híbrida y </a:t>
            </a:r>
            <a:r>
              <a:rPr lang="es-ES" dirty="0" err="1"/>
              <a:t>ciberconflictos</a:t>
            </a:r>
            <a:r>
              <a:rPr lang="es-ES" dirty="0"/>
              <a:t>.</a:t>
            </a:r>
            <a:endParaRPr lang="es-EC" dirty="0"/>
          </a:p>
        </p:txBody>
      </p:sp>
      <p:pic>
        <p:nvPicPr>
          <p:cNvPr id="9" name="Imagen 8">
            <a:extLst>
              <a:ext uri="{FF2B5EF4-FFF2-40B4-BE49-F238E27FC236}">
                <a16:creationId xmlns:a16="http://schemas.microsoft.com/office/drawing/2014/main" id="{5E3E88B7-C51E-3B0B-E6A3-6242B4734381}"/>
              </a:ext>
            </a:extLst>
          </p:cNvPr>
          <p:cNvPicPr>
            <a:picLocks noChangeAspect="1"/>
          </p:cNvPicPr>
          <p:nvPr/>
        </p:nvPicPr>
        <p:blipFill>
          <a:blip r:embed="rId3"/>
          <a:stretch>
            <a:fillRect/>
          </a:stretch>
        </p:blipFill>
        <p:spPr>
          <a:xfrm>
            <a:off x="6019800" y="1690688"/>
            <a:ext cx="5539614" cy="3916680"/>
          </a:xfrm>
          <a:prstGeom prst="rect">
            <a:avLst/>
          </a:prstGeom>
        </p:spPr>
      </p:pic>
    </p:spTree>
    <p:extLst>
      <p:ext uri="{BB962C8B-B14F-4D97-AF65-F5344CB8AC3E}">
        <p14:creationId xmlns:p14="http://schemas.microsoft.com/office/powerpoint/2010/main" val="2613144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3BC22-3B6D-91C8-1369-78F0C85FF296}"/>
              </a:ext>
            </a:extLst>
          </p:cNvPr>
          <p:cNvSpPr>
            <a:spLocks noGrp="1"/>
          </p:cNvSpPr>
          <p:nvPr>
            <p:ph type="title"/>
          </p:nvPr>
        </p:nvSpPr>
        <p:spPr/>
        <p:txBody>
          <a:bodyPr/>
          <a:lstStyle/>
          <a:p>
            <a:r>
              <a:rPr lang="es-EC" dirty="0"/>
              <a:t>Enfoques de defensa emergentes</a:t>
            </a:r>
          </a:p>
        </p:txBody>
      </p:sp>
      <p:sp>
        <p:nvSpPr>
          <p:cNvPr id="3" name="Marcador de contenido 2">
            <a:extLst>
              <a:ext uri="{FF2B5EF4-FFF2-40B4-BE49-F238E27FC236}">
                <a16:creationId xmlns:a16="http://schemas.microsoft.com/office/drawing/2014/main" id="{B9087065-4632-F31D-81BC-CEEAC4932DE8}"/>
              </a:ext>
            </a:extLst>
          </p:cNvPr>
          <p:cNvSpPr>
            <a:spLocks noGrp="1"/>
          </p:cNvSpPr>
          <p:nvPr>
            <p:ph sz="half" idx="1"/>
          </p:nvPr>
        </p:nvSpPr>
        <p:spPr/>
        <p:txBody>
          <a:bodyPr/>
          <a:lstStyle/>
          <a:p>
            <a:r>
              <a:rPr lang="es-ES" dirty="0" err="1"/>
              <a:t>Ciberresiliencia</a:t>
            </a:r>
            <a:r>
              <a:rPr lang="es-ES" dirty="0"/>
              <a:t> como capacidad central. </a:t>
            </a:r>
          </a:p>
          <a:p>
            <a:r>
              <a:rPr lang="es-ES" dirty="0"/>
              <a:t>Zero Trust como nuevo modelo.</a:t>
            </a:r>
          </a:p>
          <a:p>
            <a:r>
              <a:rPr lang="es-ES" dirty="0" err="1"/>
              <a:t>DevSecOps</a:t>
            </a:r>
            <a:r>
              <a:rPr lang="es-ES" dirty="0"/>
              <a:t> para integrar seguridad en desarrollo.</a:t>
            </a:r>
            <a:endParaRPr lang="es-EC" dirty="0"/>
          </a:p>
        </p:txBody>
      </p:sp>
      <p:pic>
        <p:nvPicPr>
          <p:cNvPr id="17411" name="Picture 3">
            <a:extLst>
              <a:ext uri="{FF2B5EF4-FFF2-40B4-BE49-F238E27FC236}">
                <a16:creationId xmlns:a16="http://schemas.microsoft.com/office/drawing/2014/main" id="{02897C5A-7E3C-EEE8-2F36-FAA2290BA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13" y="1825624"/>
            <a:ext cx="4907670" cy="367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8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B5C50B8-12A9-880E-5A18-2A21342C85F9}"/>
              </a:ext>
            </a:extLst>
          </p:cNvPr>
          <p:cNvSpPr>
            <a:spLocks noGrp="1"/>
          </p:cNvSpPr>
          <p:nvPr>
            <p:ph type="ctrTitle"/>
          </p:nvPr>
        </p:nvSpPr>
        <p:spPr/>
        <p:txBody>
          <a:bodyPr/>
          <a:lstStyle/>
          <a:p>
            <a:r>
              <a:rPr lang="es-ES" dirty="0"/>
              <a:t>Bloque 1 – Principales amenazas y su evolución</a:t>
            </a:r>
            <a:endParaRPr lang="es-EC" dirty="0"/>
          </a:p>
        </p:txBody>
      </p:sp>
      <p:sp>
        <p:nvSpPr>
          <p:cNvPr id="5" name="Subtítulo 4">
            <a:extLst>
              <a:ext uri="{FF2B5EF4-FFF2-40B4-BE49-F238E27FC236}">
                <a16:creationId xmlns:a16="http://schemas.microsoft.com/office/drawing/2014/main" id="{5F943C53-2EBD-F3E2-DF1F-7ACF147D9F15}"/>
              </a:ext>
            </a:extLst>
          </p:cNvPr>
          <p:cNvSpPr>
            <a:spLocks noGrp="1"/>
          </p:cNvSpPr>
          <p:nvPr>
            <p:ph type="subTitle" idx="1"/>
          </p:nvPr>
        </p:nvSpPr>
        <p:spPr/>
        <p:txBody>
          <a:bodyPr/>
          <a:lstStyle/>
          <a:p>
            <a:endParaRPr lang="es-EC"/>
          </a:p>
        </p:txBody>
      </p:sp>
    </p:spTree>
    <p:extLst>
      <p:ext uri="{BB962C8B-B14F-4D97-AF65-F5344CB8AC3E}">
        <p14:creationId xmlns:p14="http://schemas.microsoft.com/office/powerpoint/2010/main" val="170687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F60B83-8C98-6AC2-8047-1D98BFCAB71D}"/>
              </a:ext>
            </a:extLst>
          </p:cNvPr>
          <p:cNvSpPr>
            <a:spLocks noGrp="1"/>
          </p:cNvSpPr>
          <p:nvPr>
            <p:ph type="title"/>
          </p:nvPr>
        </p:nvSpPr>
        <p:spPr/>
        <p:txBody>
          <a:bodyPr/>
          <a:lstStyle/>
          <a:p>
            <a:r>
              <a:rPr lang="es-EC" dirty="0"/>
              <a:t>Conclusiones</a:t>
            </a:r>
          </a:p>
        </p:txBody>
      </p:sp>
      <p:sp>
        <p:nvSpPr>
          <p:cNvPr id="3" name="Marcador de contenido 2">
            <a:extLst>
              <a:ext uri="{FF2B5EF4-FFF2-40B4-BE49-F238E27FC236}">
                <a16:creationId xmlns:a16="http://schemas.microsoft.com/office/drawing/2014/main" id="{EF41C162-3101-820E-0D54-55B3C1EBD6DB}"/>
              </a:ext>
            </a:extLst>
          </p:cNvPr>
          <p:cNvSpPr>
            <a:spLocks noGrp="1"/>
          </p:cNvSpPr>
          <p:nvPr>
            <p:ph sz="half" idx="1"/>
          </p:nvPr>
        </p:nvSpPr>
        <p:spPr/>
        <p:txBody>
          <a:bodyPr/>
          <a:lstStyle/>
          <a:p>
            <a:r>
              <a:rPr lang="es-ES" dirty="0"/>
              <a:t>Riesgos cibernéticos son globales, dinámicos y estratégicos.</a:t>
            </a:r>
          </a:p>
          <a:p>
            <a:r>
              <a:rPr lang="es-ES" dirty="0"/>
              <a:t>El reto no es solo técnico, también humano y organizacional.</a:t>
            </a:r>
          </a:p>
          <a:p>
            <a:r>
              <a:rPr lang="es-ES" dirty="0"/>
              <a:t>Preparación y cooperación internacional son esenciales.</a:t>
            </a:r>
            <a:endParaRPr lang="es-EC" dirty="0"/>
          </a:p>
        </p:txBody>
      </p:sp>
      <p:pic>
        <p:nvPicPr>
          <p:cNvPr id="7" name="Imagen 6">
            <a:extLst>
              <a:ext uri="{FF2B5EF4-FFF2-40B4-BE49-F238E27FC236}">
                <a16:creationId xmlns:a16="http://schemas.microsoft.com/office/drawing/2014/main" id="{67E5C735-72FF-45DC-5DDC-41D829AF62AE}"/>
              </a:ext>
            </a:extLst>
          </p:cNvPr>
          <p:cNvPicPr>
            <a:picLocks noChangeAspect="1"/>
          </p:cNvPicPr>
          <p:nvPr/>
        </p:nvPicPr>
        <p:blipFill>
          <a:blip r:embed="rId3"/>
          <a:stretch>
            <a:fillRect/>
          </a:stretch>
        </p:blipFill>
        <p:spPr>
          <a:xfrm>
            <a:off x="5903595" y="1724025"/>
            <a:ext cx="5962650" cy="3409950"/>
          </a:xfrm>
          <a:prstGeom prst="rect">
            <a:avLst/>
          </a:prstGeom>
        </p:spPr>
      </p:pic>
    </p:spTree>
    <p:extLst>
      <p:ext uri="{BB962C8B-B14F-4D97-AF65-F5344CB8AC3E}">
        <p14:creationId xmlns:p14="http://schemas.microsoft.com/office/powerpoint/2010/main" val="314747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CC3DA2-7230-9AE3-A5C5-802D5CE3790B}"/>
              </a:ext>
            </a:extLst>
          </p:cNvPr>
          <p:cNvSpPr>
            <a:spLocks noGrp="1"/>
          </p:cNvSpPr>
          <p:nvPr>
            <p:ph type="title"/>
          </p:nvPr>
        </p:nvSpPr>
        <p:spPr/>
        <p:txBody>
          <a:bodyPr/>
          <a:lstStyle/>
          <a:p>
            <a:r>
              <a:rPr lang="es-EC" dirty="0"/>
              <a:t>Reflexiones finales</a:t>
            </a:r>
          </a:p>
        </p:txBody>
      </p:sp>
      <p:sp>
        <p:nvSpPr>
          <p:cNvPr id="3" name="Marcador de contenido 2">
            <a:extLst>
              <a:ext uri="{FF2B5EF4-FFF2-40B4-BE49-F238E27FC236}">
                <a16:creationId xmlns:a16="http://schemas.microsoft.com/office/drawing/2014/main" id="{31345A20-163E-63D8-415E-D13AC4A14B21}"/>
              </a:ext>
            </a:extLst>
          </p:cNvPr>
          <p:cNvSpPr>
            <a:spLocks noGrp="1"/>
          </p:cNvSpPr>
          <p:nvPr>
            <p:ph sz="half" idx="1"/>
          </p:nvPr>
        </p:nvSpPr>
        <p:spPr/>
        <p:txBody>
          <a:bodyPr/>
          <a:lstStyle/>
          <a:p>
            <a:r>
              <a:rPr lang="es-ES" dirty="0"/>
              <a:t>Las amenazas cambian constantemente → necesitamos adaptación.</a:t>
            </a:r>
          </a:p>
          <a:p>
            <a:r>
              <a:rPr lang="es-ES" dirty="0"/>
              <a:t>Los riesgos son globales y afectan a todos los sectores.</a:t>
            </a:r>
          </a:p>
          <a:p>
            <a:r>
              <a:rPr lang="es-ES" dirty="0"/>
              <a:t>La resiliencia, la cooperación y la innovación son la clave.</a:t>
            </a:r>
            <a:endParaRPr lang="es-EC" dirty="0"/>
          </a:p>
        </p:txBody>
      </p:sp>
      <p:pic>
        <p:nvPicPr>
          <p:cNvPr id="9" name="Imagen 8">
            <a:extLst>
              <a:ext uri="{FF2B5EF4-FFF2-40B4-BE49-F238E27FC236}">
                <a16:creationId xmlns:a16="http://schemas.microsoft.com/office/drawing/2014/main" id="{873E1009-4A18-BC8F-D797-0258CC6DF000}"/>
              </a:ext>
            </a:extLst>
          </p:cNvPr>
          <p:cNvPicPr>
            <a:picLocks noChangeAspect="1"/>
          </p:cNvPicPr>
          <p:nvPr/>
        </p:nvPicPr>
        <p:blipFill>
          <a:blip r:embed="rId3"/>
          <a:stretch>
            <a:fillRect/>
          </a:stretch>
        </p:blipFill>
        <p:spPr>
          <a:xfrm>
            <a:off x="6096001" y="1150303"/>
            <a:ext cx="5801784" cy="4351338"/>
          </a:xfrm>
          <a:prstGeom prst="rect">
            <a:avLst/>
          </a:prstGeom>
        </p:spPr>
      </p:pic>
    </p:spTree>
    <p:extLst>
      <p:ext uri="{BB962C8B-B14F-4D97-AF65-F5344CB8AC3E}">
        <p14:creationId xmlns:p14="http://schemas.microsoft.com/office/powerpoint/2010/main" val="393187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0FD2F2E-3EF9-82C2-3ECF-73D20828D7B3}"/>
              </a:ext>
            </a:extLst>
          </p:cNvPr>
          <p:cNvSpPr>
            <a:spLocks noGrp="1"/>
          </p:cNvSpPr>
          <p:nvPr>
            <p:ph type="title"/>
          </p:nvPr>
        </p:nvSpPr>
        <p:spPr/>
        <p:txBody>
          <a:bodyPr/>
          <a:lstStyle/>
          <a:p>
            <a:r>
              <a:rPr lang="es-ES" dirty="0"/>
              <a:t>Bloque 1 – Principales amenazas y su evolución</a:t>
            </a:r>
            <a:endParaRPr lang="es-EC" dirty="0"/>
          </a:p>
        </p:txBody>
      </p:sp>
      <p:sp>
        <p:nvSpPr>
          <p:cNvPr id="5" name="Marcador de contenido 4">
            <a:extLst>
              <a:ext uri="{FF2B5EF4-FFF2-40B4-BE49-F238E27FC236}">
                <a16:creationId xmlns:a16="http://schemas.microsoft.com/office/drawing/2014/main" id="{7DE0D91D-31E4-A5AD-0CFB-B122E676E432}"/>
              </a:ext>
            </a:extLst>
          </p:cNvPr>
          <p:cNvSpPr>
            <a:spLocks noGrp="1"/>
          </p:cNvSpPr>
          <p:nvPr>
            <p:ph sz="half" idx="1"/>
          </p:nvPr>
        </p:nvSpPr>
        <p:spPr/>
        <p:txBody>
          <a:bodyPr>
            <a:normAutofit fontScale="85000" lnSpcReduction="10000"/>
          </a:bodyPr>
          <a:lstStyle/>
          <a:p>
            <a:r>
              <a:rPr lang="es-ES" dirty="0"/>
              <a:t>Introducción al concepto de amenaza</a:t>
            </a:r>
          </a:p>
          <a:p>
            <a:r>
              <a:rPr lang="es-ES" dirty="0"/>
              <a:t>Amenazas tradicionales</a:t>
            </a:r>
          </a:p>
          <a:p>
            <a:r>
              <a:rPr lang="es-ES" dirty="0"/>
              <a:t>Amenazas modernas y emergentes</a:t>
            </a:r>
          </a:p>
          <a:p>
            <a:r>
              <a:rPr lang="es-ES" dirty="0"/>
              <a:t>Evolución histórica de las amenazas (línea de tiempo)</a:t>
            </a:r>
          </a:p>
          <a:p>
            <a:r>
              <a:rPr lang="es-ES" dirty="0"/>
              <a:t>Caso de estudio: WannaCry (2017)</a:t>
            </a:r>
          </a:p>
          <a:p>
            <a:r>
              <a:rPr lang="es-ES" dirty="0"/>
              <a:t>Caso de estudio: </a:t>
            </a:r>
            <a:r>
              <a:rPr lang="es-ES" dirty="0" err="1"/>
              <a:t>SolarWinds</a:t>
            </a:r>
            <a:r>
              <a:rPr lang="es-ES" dirty="0"/>
              <a:t> (2020)</a:t>
            </a:r>
          </a:p>
          <a:p>
            <a:r>
              <a:rPr lang="es-ES" dirty="0"/>
              <a:t>Caso de estudio: CNT – Ecuador (2021)Conclusiones</a:t>
            </a:r>
            <a:endParaRPr lang="es-EC" dirty="0"/>
          </a:p>
        </p:txBody>
      </p:sp>
      <p:pic>
        <p:nvPicPr>
          <p:cNvPr id="12" name="Imagen 11">
            <a:extLst>
              <a:ext uri="{FF2B5EF4-FFF2-40B4-BE49-F238E27FC236}">
                <a16:creationId xmlns:a16="http://schemas.microsoft.com/office/drawing/2014/main" id="{475FF618-4668-3990-73ED-F782339E4527}"/>
              </a:ext>
            </a:extLst>
          </p:cNvPr>
          <p:cNvPicPr>
            <a:picLocks noChangeAspect="1"/>
          </p:cNvPicPr>
          <p:nvPr/>
        </p:nvPicPr>
        <p:blipFill>
          <a:blip r:embed="rId3"/>
          <a:stretch>
            <a:fillRect/>
          </a:stretch>
        </p:blipFill>
        <p:spPr>
          <a:xfrm>
            <a:off x="6522720" y="1825625"/>
            <a:ext cx="3810000" cy="2743200"/>
          </a:xfrm>
          <a:prstGeom prst="rect">
            <a:avLst/>
          </a:prstGeom>
        </p:spPr>
      </p:pic>
    </p:spTree>
    <p:extLst>
      <p:ext uri="{BB962C8B-B14F-4D97-AF65-F5344CB8AC3E}">
        <p14:creationId xmlns:p14="http://schemas.microsoft.com/office/powerpoint/2010/main" val="682145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D1E0F8-8D28-071F-1B2D-61848D56A93B}"/>
              </a:ext>
            </a:extLst>
          </p:cNvPr>
          <p:cNvSpPr>
            <a:spLocks noGrp="1"/>
          </p:cNvSpPr>
          <p:nvPr>
            <p:ph type="title"/>
          </p:nvPr>
        </p:nvSpPr>
        <p:spPr/>
        <p:txBody>
          <a:bodyPr/>
          <a:lstStyle/>
          <a:p>
            <a:r>
              <a:rPr lang="es-ES" dirty="0"/>
              <a:t>Introducción al concepto de amenaza</a:t>
            </a:r>
            <a:endParaRPr lang="es-EC" dirty="0"/>
          </a:p>
        </p:txBody>
      </p:sp>
      <p:sp>
        <p:nvSpPr>
          <p:cNvPr id="3" name="Marcador de contenido 2">
            <a:extLst>
              <a:ext uri="{FF2B5EF4-FFF2-40B4-BE49-F238E27FC236}">
                <a16:creationId xmlns:a16="http://schemas.microsoft.com/office/drawing/2014/main" id="{A4462A11-681A-7145-9E36-824C576E39AC}"/>
              </a:ext>
            </a:extLst>
          </p:cNvPr>
          <p:cNvSpPr>
            <a:spLocks noGrp="1"/>
          </p:cNvSpPr>
          <p:nvPr>
            <p:ph sz="half" idx="1"/>
          </p:nvPr>
        </p:nvSpPr>
        <p:spPr/>
        <p:txBody>
          <a:bodyPr/>
          <a:lstStyle/>
          <a:p>
            <a:r>
              <a:rPr lang="es-ES" dirty="0"/>
              <a:t>Evento o acción que puede explotar una vulnerabilidad.</a:t>
            </a:r>
          </a:p>
          <a:p>
            <a:r>
              <a:rPr lang="es-ES" dirty="0"/>
              <a:t>Relación: Amenaza * Vulnerabilidad = Riesgo.</a:t>
            </a:r>
          </a:p>
          <a:p>
            <a:r>
              <a:rPr lang="es-ES" dirty="0"/>
              <a:t>Factores impulsores: tecnología, economía, geopolítica.</a:t>
            </a:r>
            <a:endParaRPr lang="es-EC" dirty="0"/>
          </a:p>
        </p:txBody>
      </p:sp>
      <p:pic>
        <p:nvPicPr>
          <p:cNvPr id="9" name="Imagen 8">
            <a:extLst>
              <a:ext uri="{FF2B5EF4-FFF2-40B4-BE49-F238E27FC236}">
                <a16:creationId xmlns:a16="http://schemas.microsoft.com/office/drawing/2014/main" id="{E726768C-C705-641A-F0D6-D7D35A576EA7}"/>
              </a:ext>
            </a:extLst>
          </p:cNvPr>
          <p:cNvPicPr>
            <a:picLocks noChangeAspect="1"/>
          </p:cNvPicPr>
          <p:nvPr/>
        </p:nvPicPr>
        <p:blipFill>
          <a:blip r:embed="rId3"/>
          <a:stretch>
            <a:fillRect/>
          </a:stretch>
        </p:blipFill>
        <p:spPr>
          <a:xfrm>
            <a:off x="6172202" y="1825625"/>
            <a:ext cx="4671703" cy="2440965"/>
          </a:xfrm>
          <a:prstGeom prst="rect">
            <a:avLst/>
          </a:prstGeom>
        </p:spPr>
      </p:pic>
    </p:spTree>
    <p:extLst>
      <p:ext uri="{BB962C8B-B14F-4D97-AF65-F5344CB8AC3E}">
        <p14:creationId xmlns:p14="http://schemas.microsoft.com/office/powerpoint/2010/main" val="167314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4E45A-0012-3D96-81E4-788DFB307865}"/>
              </a:ext>
            </a:extLst>
          </p:cNvPr>
          <p:cNvSpPr>
            <a:spLocks noGrp="1"/>
          </p:cNvSpPr>
          <p:nvPr>
            <p:ph type="title"/>
          </p:nvPr>
        </p:nvSpPr>
        <p:spPr/>
        <p:txBody>
          <a:bodyPr/>
          <a:lstStyle/>
          <a:p>
            <a:r>
              <a:rPr lang="es-EC" dirty="0"/>
              <a:t>Amenazas tradicionales</a:t>
            </a:r>
          </a:p>
        </p:txBody>
      </p:sp>
      <p:sp>
        <p:nvSpPr>
          <p:cNvPr id="3" name="Marcador de contenido 2">
            <a:extLst>
              <a:ext uri="{FF2B5EF4-FFF2-40B4-BE49-F238E27FC236}">
                <a16:creationId xmlns:a16="http://schemas.microsoft.com/office/drawing/2014/main" id="{F32FF9D8-8CA1-4DB5-6EB4-0A262672CC64}"/>
              </a:ext>
            </a:extLst>
          </p:cNvPr>
          <p:cNvSpPr>
            <a:spLocks noGrp="1"/>
          </p:cNvSpPr>
          <p:nvPr>
            <p:ph sz="half" idx="1"/>
          </p:nvPr>
        </p:nvSpPr>
        <p:spPr/>
        <p:txBody>
          <a:bodyPr/>
          <a:lstStyle/>
          <a:p>
            <a:r>
              <a:rPr lang="es-ES" dirty="0"/>
              <a:t>Malware: virus, gusanos, troyanos.</a:t>
            </a:r>
          </a:p>
          <a:p>
            <a:r>
              <a:rPr lang="es-ES" dirty="0"/>
              <a:t>Phishing y spam.</a:t>
            </a:r>
          </a:p>
          <a:p>
            <a:r>
              <a:rPr lang="es-ES" dirty="0"/>
              <a:t>Primeras denegaciones de servicio (DoS/</a:t>
            </a:r>
            <a:r>
              <a:rPr lang="es-ES" dirty="0" err="1"/>
              <a:t>DDoS</a:t>
            </a:r>
            <a:r>
              <a:rPr lang="es-ES" dirty="0"/>
              <a:t>).</a:t>
            </a:r>
            <a:endParaRPr lang="es-EC" dirty="0"/>
          </a:p>
        </p:txBody>
      </p:sp>
      <p:pic>
        <p:nvPicPr>
          <p:cNvPr id="11" name="Imagen 10">
            <a:extLst>
              <a:ext uri="{FF2B5EF4-FFF2-40B4-BE49-F238E27FC236}">
                <a16:creationId xmlns:a16="http://schemas.microsoft.com/office/drawing/2014/main" id="{B77224FD-2B07-D334-DB65-B553C49EFC43}"/>
              </a:ext>
            </a:extLst>
          </p:cNvPr>
          <p:cNvPicPr>
            <a:picLocks noChangeAspect="1"/>
          </p:cNvPicPr>
          <p:nvPr/>
        </p:nvPicPr>
        <p:blipFill>
          <a:blip r:embed="rId3"/>
          <a:stretch>
            <a:fillRect/>
          </a:stretch>
        </p:blipFill>
        <p:spPr>
          <a:xfrm>
            <a:off x="5472479" y="1825625"/>
            <a:ext cx="6381750" cy="3781425"/>
          </a:xfrm>
          <a:prstGeom prst="rect">
            <a:avLst/>
          </a:prstGeom>
        </p:spPr>
      </p:pic>
    </p:spTree>
    <p:extLst>
      <p:ext uri="{BB962C8B-B14F-4D97-AF65-F5344CB8AC3E}">
        <p14:creationId xmlns:p14="http://schemas.microsoft.com/office/powerpoint/2010/main" val="218477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78E72-7ABA-1716-22E0-81571C17FCC9}"/>
              </a:ext>
            </a:extLst>
          </p:cNvPr>
          <p:cNvSpPr>
            <a:spLocks noGrp="1"/>
          </p:cNvSpPr>
          <p:nvPr>
            <p:ph type="title"/>
          </p:nvPr>
        </p:nvSpPr>
        <p:spPr/>
        <p:txBody>
          <a:bodyPr/>
          <a:lstStyle/>
          <a:p>
            <a:r>
              <a:rPr lang="es-EC" dirty="0"/>
              <a:t>Amenazas modernas y emergentes</a:t>
            </a:r>
          </a:p>
        </p:txBody>
      </p:sp>
      <p:sp>
        <p:nvSpPr>
          <p:cNvPr id="3" name="Marcador de contenido 2">
            <a:extLst>
              <a:ext uri="{FF2B5EF4-FFF2-40B4-BE49-F238E27FC236}">
                <a16:creationId xmlns:a16="http://schemas.microsoft.com/office/drawing/2014/main" id="{967163CB-F53A-7712-84AE-A8FAF2439C7C}"/>
              </a:ext>
            </a:extLst>
          </p:cNvPr>
          <p:cNvSpPr>
            <a:spLocks noGrp="1"/>
          </p:cNvSpPr>
          <p:nvPr>
            <p:ph sz="half" idx="1"/>
          </p:nvPr>
        </p:nvSpPr>
        <p:spPr/>
        <p:txBody>
          <a:bodyPr/>
          <a:lstStyle/>
          <a:p>
            <a:r>
              <a:rPr lang="es-ES" dirty="0" err="1"/>
              <a:t>Ransomware</a:t>
            </a:r>
            <a:r>
              <a:rPr lang="es-ES" dirty="0"/>
              <a:t>.</a:t>
            </a:r>
          </a:p>
          <a:p>
            <a:r>
              <a:rPr lang="es-ES" dirty="0"/>
              <a:t>Ataques a la cadena de suministro.</a:t>
            </a:r>
          </a:p>
          <a:p>
            <a:r>
              <a:rPr lang="es-ES" dirty="0"/>
              <a:t>IA y </a:t>
            </a:r>
            <a:r>
              <a:rPr lang="es-ES" dirty="0" err="1"/>
              <a:t>deepfakes</a:t>
            </a:r>
            <a:r>
              <a:rPr lang="es-ES" dirty="0"/>
              <a:t>.</a:t>
            </a:r>
          </a:p>
          <a:p>
            <a:r>
              <a:rPr lang="es-ES" dirty="0"/>
              <a:t>Cibercrimen como servicio (</a:t>
            </a:r>
            <a:r>
              <a:rPr lang="es-ES" dirty="0" err="1"/>
              <a:t>CaaS</a:t>
            </a:r>
            <a:r>
              <a:rPr lang="es-ES" dirty="0"/>
              <a:t>).</a:t>
            </a:r>
            <a:endParaRPr lang="es-EC" dirty="0"/>
          </a:p>
        </p:txBody>
      </p:sp>
      <p:pic>
        <p:nvPicPr>
          <p:cNvPr id="7" name="Imagen 6">
            <a:extLst>
              <a:ext uri="{FF2B5EF4-FFF2-40B4-BE49-F238E27FC236}">
                <a16:creationId xmlns:a16="http://schemas.microsoft.com/office/drawing/2014/main" id="{EF531DB3-5387-9329-1C1C-0D397B57512A}"/>
              </a:ext>
            </a:extLst>
          </p:cNvPr>
          <p:cNvPicPr>
            <a:picLocks noChangeAspect="1"/>
          </p:cNvPicPr>
          <p:nvPr/>
        </p:nvPicPr>
        <p:blipFill>
          <a:blip r:embed="rId3"/>
          <a:stretch>
            <a:fillRect/>
          </a:stretch>
        </p:blipFill>
        <p:spPr>
          <a:xfrm>
            <a:off x="5741670" y="2028825"/>
            <a:ext cx="6134100" cy="3257550"/>
          </a:xfrm>
          <a:prstGeom prst="rect">
            <a:avLst/>
          </a:prstGeom>
        </p:spPr>
      </p:pic>
    </p:spTree>
    <p:extLst>
      <p:ext uri="{BB962C8B-B14F-4D97-AF65-F5344CB8AC3E}">
        <p14:creationId xmlns:p14="http://schemas.microsoft.com/office/powerpoint/2010/main" val="113143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CFD0DC-D5FF-D818-8EC5-7115FDF13887}"/>
              </a:ext>
            </a:extLst>
          </p:cNvPr>
          <p:cNvSpPr>
            <a:spLocks noGrp="1"/>
          </p:cNvSpPr>
          <p:nvPr>
            <p:ph type="title"/>
          </p:nvPr>
        </p:nvSpPr>
        <p:spPr/>
        <p:txBody>
          <a:bodyPr/>
          <a:lstStyle/>
          <a:p>
            <a:r>
              <a:rPr lang="es-ES" dirty="0"/>
              <a:t>Evolución histórica de las amenazas</a:t>
            </a:r>
            <a:endParaRPr lang="es-EC" dirty="0"/>
          </a:p>
        </p:txBody>
      </p:sp>
      <p:sp>
        <p:nvSpPr>
          <p:cNvPr id="3" name="Marcador de contenido 2">
            <a:extLst>
              <a:ext uri="{FF2B5EF4-FFF2-40B4-BE49-F238E27FC236}">
                <a16:creationId xmlns:a16="http://schemas.microsoft.com/office/drawing/2014/main" id="{9E55D1BC-4D08-A007-457A-76952D4A9423}"/>
              </a:ext>
            </a:extLst>
          </p:cNvPr>
          <p:cNvSpPr>
            <a:spLocks noGrp="1"/>
          </p:cNvSpPr>
          <p:nvPr>
            <p:ph sz="half" idx="1"/>
          </p:nvPr>
        </p:nvSpPr>
        <p:spPr/>
        <p:txBody>
          <a:bodyPr/>
          <a:lstStyle/>
          <a:p>
            <a:r>
              <a:rPr lang="es-EC" dirty="0"/>
              <a:t>1990s: notoriedad, curiosidad.</a:t>
            </a:r>
          </a:p>
          <a:p>
            <a:r>
              <a:rPr lang="es-EC" dirty="0"/>
              <a:t>2000s: monetización.</a:t>
            </a:r>
          </a:p>
          <a:p>
            <a:r>
              <a:rPr lang="es-EC" dirty="0"/>
              <a:t>2010s: espionaje, </a:t>
            </a:r>
            <a:r>
              <a:rPr lang="es-EC" dirty="0" err="1"/>
              <a:t>APTs</a:t>
            </a:r>
            <a:r>
              <a:rPr lang="es-EC" dirty="0"/>
              <a:t>.</a:t>
            </a:r>
          </a:p>
          <a:p>
            <a:r>
              <a:rPr lang="es-EC" dirty="0"/>
              <a:t>2020s: ciberarmas, geopolítica.</a:t>
            </a:r>
          </a:p>
        </p:txBody>
      </p:sp>
      <p:pic>
        <p:nvPicPr>
          <p:cNvPr id="7" name="Imagen 6">
            <a:extLst>
              <a:ext uri="{FF2B5EF4-FFF2-40B4-BE49-F238E27FC236}">
                <a16:creationId xmlns:a16="http://schemas.microsoft.com/office/drawing/2014/main" id="{AE758880-C344-3D50-07D6-D5403A5753CE}"/>
              </a:ext>
            </a:extLst>
          </p:cNvPr>
          <p:cNvPicPr>
            <a:picLocks noChangeAspect="1"/>
          </p:cNvPicPr>
          <p:nvPr/>
        </p:nvPicPr>
        <p:blipFill>
          <a:blip r:embed="rId3"/>
          <a:srcRect l="22721" r="19975"/>
          <a:stretch>
            <a:fillRect/>
          </a:stretch>
        </p:blipFill>
        <p:spPr>
          <a:xfrm>
            <a:off x="6781800" y="1919763"/>
            <a:ext cx="3459480" cy="3018473"/>
          </a:xfrm>
          <a:prstGeom prst="rect">
            <a:avLst/>
          </a:prstGeom>
        </p:spPr>
      </p:pic>
    </p:spTree>
    <p:extLst>
      <p:ext uri="{BB962C8B-B14F-4D97-AF65-F5344CB8AC3E}">
        <p14:creationId xmlns:p14="http://schemas.microsoft.com/office/powerpoint/2010/main" val="89442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B43E7-80BA-2165-494D-0253135AFC4B}"/>
              </a:ext>
            </a:extLst>
          </p:cNvPr>
          <p:cNvSpPr>
            <a:spLocks noGrp="1"/>
          </p:cNvSpPr>
          <p:nvPr>
            <p:ph type="title"/>
          </p:nvPr>
        </p:nvSpPr>
        <p:spPr/>
        <p:txBody>
          <a:bodyPr/>
          <a:lstStyle/>
          <a:p>
            <a:r>
              <a:rPr lang="es-EC" dirty="0"/>
              <a:t>Caso 1: WannaCry (2017)</a:t>
            </a:r>
          </a:p>
        </p:txBody>
      </p:sp>
      <p:sp>
        <p:nvSpPr>
          <p:cNvPr id="3" name="Marcador de contenido 2">
            <a:extLst>
              <a:ext uri="{FF2B5EF4-FFF2-40B4-BE49-F238E27FC236}">
                <a16:creationId xmlns:a16="http://schemas.microsoft.com/office/drawing/2014/main" id="{BCB41376-AC9B-FDDD-283D-15E9753254D3}"/>
              </a:ext>
            </a:extLst>
          </p:cNvPr>
          <p:cNvSpPr>
            <a:spLocks noGrp="1"/>
          </p:cNvSpPr>
          <p:nvPr>
            <p:ph sz="half" idx="1"/>
          </p:nvPr>
        </p:nvSpPr>
        <p:spPr/>
        <p:txBody>
          <a:bodyPr/>
          <a:lstStyle/>
          <a:p>
            <a:r>
              <a:rPr lang="es-EC" dirty="0" err="1"/>
              <a:t>Ransomware</a:t>
            </a:r>
            <a:r>
              <a:rPr lang="es-EC" dirty="0"/>
              <a:t> global.</a:t>
            </a:r>
          </a:p>
          <a:p>
            <a:r>
              <a:rPr lang="es-EC" dirty="0"/>
              <a:t>Aprovechó </a:t>
            </a:r>
            <a:r>
              <a:rPr lang="es-EC" dirty="0" err="1"/>
              <a:t>EternalBlue</a:t>
            </a:r>
            <a:r>
              <a:rPr lang="es-EC" dirty="0"/>
              <a:t> (Windows).</a:t>
            </a:r>
          </a:p>
          <a:p>
            <a:r>
              <a:rPr lang="es-EC" dirty="0"/>
              <a:t>Impacto: hospitales, transporte, fábricas.</a:t>
            </a:r>
          </a:p>
        </p:txBody>
      </p:sp>
      <p:pic>
        <p:nvPicPr>
          <p:cNvPr id="7" name="Imagen 6">
            <a:extLst>
              <a:ext uri="{FF2B5EF4-FFF2-40B4-BE49-F238E27FC236}">
                <a16:creationId xmlns:a16="http://schemas.microsoft.com/office/drawing/2014/main" id="{016308DE-B9DD-AB2C-C039-2EC56BD195CB}"/>
              </a:ext>
            </a:extLst>
          </p:cNvPr>
          <p:cNvPicPr>
            <a:picLocks noChangeAspect="1"/>
          </p:cNvPicPr>
          <p:nvPr/>
        </p:nvPicPr>
        <p:blipFill>
          <a:blip r:embed="rId3"/>
          <a:stretch>
            <a:fillRect/>
          </a:stretch>
        </p:blipFill>
        <p:spPr>
          <a:xfrm>
            <a:off x="6172202" y="1690688"/>
            <a:ext cx="5193517" cy="3904615"/>
          </a:xfrm>
          <a:prstGeom prst="rect">
            <a:avLst/>
          </a:prstGeom>
        </p:spPr>
      </p:pic>
    </p:spTree>
    <p:extLst>
      <p:ext uri="{BB962C8B-B14F-4D97-AF65-F5344CB8AC3E}">
        <p14:creationId xmlns:p14="http://schemas.microsoft.com/office/powerpoint/2010/main" val="304258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4D27A-C3A5-0C3F-24FB-CB52550440F1}"/>
              </a:ext>
            </a:extLst>
          </p:cNvPr>
          <p:cNvSpPr>
            <a:spLocks noGrp="1"/>
          </p:cNvSpPr>
          <p:nvPr>
            <p:ph type="title"/>
          </p:nvPr>
        </p:nvSpPr>
        <p:spPr/>
        <p:txBody>
          <a:bodyPr/>
          <a:lstStyle/>
          <a:p>
            <a:r>
              <a:rPr lang="es-EC" dirty="0"/>
              <a:t>Caso 2: </a:t>
            </a:r>
            <a:r>
              <a:rPr lang="es-EC" dirty="0" err="1"/>
              <a:t>SolarWinds</a:t>
            </a:r>
            <a:r>
              <a:rPr lang="es-EC" dirty="0"/>
              <a:t> (2020)</a:t>
            </a:r>
          </a:p>
        </p:txBody>
      </p:sp>
      <p:sp>
        <p:nvSpPr>
          <p:cNvPr id="3" name="Marcador de contenido 2">
            <a:extLst>
              <a:ext uri="{FF2B5EF4-FFF2-40B4-BE49-F238E27FC236}">
                <a16:creationId xmlns:a16="http://schemas.microsoft.com/office/drawing/2014/main" id="{EF49C3C6-B432-280E-A56C-E9B41914133B}"/>
              </a:ext>
            </a:extLst>
          </p:cNvPr>
          <p:cNvSpPr>
            <a:spLocks noGrp="1"/>
          </p:cNvSpPr>
          <p:nvPr>
            <p:ph sz="half" idx="1"/>
          </p:nvPr>
        </p:nvSpPr>
        <p:spPr/>
        <p:txBody>
          <a:bodyPr/>
          <a:lstStyle/>
          <a:p>
            <a:r>
              <a:rPr lang="es-ES" dirty="0"/>
              <a:t>Compromiso del software </a:t>
            </a:r>
            <a:r>
              <a:rPr lang="es-ES" dirty="0" err="1"/>
              <a:t>Orion</a:t>
            </a:r>
            <a:r>
              <a:rPr lang="es-ES" dirty="0"/>
              <a:t>.</a:t>
            </a:r>
          </a:p>
          <a:p>
            <a:r>
              <a:rPr lang="es-ES" dirty="0"/>
              <a:t>Distribución de malware a clientes.</a:t>
            </a:r>
          </a:p>
          <a:p>
            <a:r>
              <a:rPr lang="es-ES" dirty="0"/>
              <a:t>Ataque a la cadena de suministro.</a:t>
            </a:r>
            <a:endParaRPr lang="es-EC" dirty="0"/>
          </a:p>
        </p:txBody>
      </p:sp>
      <p:pic>
        <p:nvPicPr>
          <p:cNvPr id="7" name="Imagen 6">
            <a:extLst>
              <a:ext uri="{FF2B5EF4-FFF2-40B4-BE49-F238E27FC236}">
                <a16:creationId xmlns:a16="http://schemas.microsoft.com/office/drawing/2014/main" id="{8C276D1C-96A8-B75B-C85D-E71785A1CD97}"/>
              </a:ext>
            </a:extLst>
          </p:cNvPr>
          <p:cNvPicPr>
            <a:picLocks noChangeAspect="1"/>
          </p:cNvPicPr>
          <p:nvPr/>
        </p:nvPicPr>
        <p:blipFill>
          <a:blip r:embed="rId3"/>
          <a:stretch>
            <a:fillRect/>
          </a:stretch>
        </p:blipFill>
        <p:spPr>
          <a:xfrm>
            <a:off x="5593080" y="1690688"/>
            <a:ext cx="6233159" cy="3506152"/>
          </a:xfrm>
          <a:prstGeom prst="rect">
            <a:avLst/>
          </a:prstGeom>
        </p:spPr>
      </p:pic>
    </p:spTree>
    <p:extLst>
      <p:ext uri="{BB962C8B-B14F-4D97-AF65-F5344CB8AC3E}">
        <p14:creationId xmlns:p14="http://schemas.microsoft.com/office/powerpoint/2010/main" val="37403174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10316</Words>
  <Application>Microsoft Office PowerPoint</Application>
  <PresentationFormat>Panorámica</PresentationFormat>
  <Paragraphs>744</Paragraphs>
  <Slides>21</Slides>
  <Notes>19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Aptos</vt:lpstr>
      <vt:lpstr>Aptos Display</vt:lpstr>
      <vt:lpstr>Arial</vt:lpstr>
      <vt:lpstr>Tema de Office</vt:lpstr>
      <vt:lpstr>Principales amenazas y tendencias globales de riesgos cibernéticos</vt:lpstr>
      <vt:lpstr>Bloque 1 – Principales amenazas y su evolución</vt:lpstr>
      <vt:lpstr>Bloque 1 – Principales amenazas y su evolución</vt:lpstr>
      <vt:lpstr>Introducción al concepto de amenaza</vt:lpstr>
      <vt:lpstr>Amenazas tradicionales</vt:lpstr>
      <vt:lpstr>Amenazas modernas y emergentes</vt:lpstr>
      <vt:lpstr>Evolución histórica de las amenazas</vt:lpstr>
      <vt:lpstr>Caso 1: WannaCry (2017)</vt:lpstr>
      <vt:lpstr>Caso 2: SolarWinds (2020)</vt:lpstr>
      <vt:lpstr>Caso 3: CNT – Ecuador (2021)</vt:lpstr>
      <vt:lpstr>Conclusiones</vt:lpstr>
      <vt:lpstr>Bloque 2: Tendencias globales de riesgos cibernéticos</vt:lpstr>
      <vt:lpstr>Bloque 2 – Tendencias globales de riesgos cibernéticos</vt:lpstr>
      <vt:lpstr>Panorama actual del riesgo cibernético</vt:lpstr>
      <vt:lpstr>Factores tecnológicos que impulsan riesgos</vt:lpstr>
      <vt:lpstr>Factores organizacionales y sociales</vt:lpstr>
      <vt:lpstr>Panorama global con datos</vt:lpstr>
      <vt:lpstr>Riesgos emergentes</vt:lpstr>
      <vt:lpstr>Enfoques de defensa emergentes</vt:lpstr>
      <vt:lpstr>Conclusiones</vt:lpstr>
      <vt:lpstr>Reflexiones finales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Armijo Quito, Jorge Luis</dc:creator>
  <cp:lastModifiedBy>Armijo Quito, Jorge Luis</cp:lastModifiedBy>
  <cp:revision>23</cp:revision>
  <dcterms:created xsi:type="dcterms:W3CDTF">2025-09-01T17:29:06Z</dcterms:created>
  <dcterms:modified xsi:type="dcterms:W3CDTF">2025-09-01T19:27:35Z</dcterms:modified>
</cp:coreProperties>
</file>